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8" r:id="rId8"/>
    <p:sldId id="274" r:id="rId9"/>
    <p:sldId id="269" r:id="rId10"/>
    <p:sldId id="271" r:id="rId11"/>
    <p:sldId id="263" r:id="rId12"/>
    <p:sldId id="270" r:id="rId13"/>
    <p:sldId id="264" r:id="rId14"/>
    <p:sldId id="272" r:id="rId15"/>
    <p:sldId id="273" r:id="rId16"/>
    <p:sldId id="265" r:id="rId17"/>
    <p:sldId id="266" r:id="rId18"/>
    <p:sldId id="267" r:id="rId19"/>
  </p:sldIdLst>
  <p:sldSz cx="9144000" cy="6858000" type="letter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0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CBAF1C-340B-4A06-A335-87B8B294E1C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4261" y="1767353"/>
            <a:ext cx="5316264" cy="1999210"/>
          </a:xfrm>
        </p:spPr>
        <p:txBody>
          <a:bodyPr anchor="b"/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/>
            </a:lvl1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800" dirty="0">
                <a:latin typeface="Futura Md BT" panose="020B0602020204020303" pitchFamily="34" charset="0"/>
              </a:rPr>
              <a:t>EJEMPLO DE FORMATO DE PRESENTACIONES</a:t>
            </a:r>
            <a:br>
              <a:rPr lang="es-NI" sz="4800" dirty="0">
                <a:latin typeface="Futura Md BT" panose="020B0602020204020303" pitchFamily="34" charset="0"/>
              </a:rPr>
            </a:br>
            <a:endParaRPr lang="es-C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ACD6AC5-4BEB-4DD2-A58E-BF4FA558D03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7695" y="5476629"/>
            <a:ext cx="6858000" cy="49699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algn="ctr"/>
            <a:r>
              <a:rPr lang="es-MX" sz="1800" dirty="0">
                <a:latin typeface="Futura Md BT" panose="020B0602020204020303" pitchFamily="34" charset="0"/>
              </a:rPr>
              <a:t>Noviembre 2018</a:t>
            </a:r>
            <a:endParaRPr lang="es-NI" sz="1800" dirty="0">
              <a:latin typeface="Futura Md BT" panose="020B0602020204020303" pitchFamily="34" charset="0"/>
            </a:endParaRP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A89DAF-75C8-4B30-AC36-CF8852255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23/6/2021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71237A-1DE3-4BD7-B363-88E3BC190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B586D5-221F-4D48-A74B-6F97CC982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857148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B0AC27-4131-4789-9900-865B8C937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AD420E-0D64-4472-8FB1-746A98292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9B3DB5-C5AF-4A49-8959-70240E8BE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23/6/2021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02A08B-F262-4F04-95A8-276CC3AA1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3B90F9-4B40-4CAA-983B-07931FF31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246390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2AFF705-5609-4B2C-8FA7-90F36B50E4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2EA799F-4FE5-420B-AE60-9F207F4C7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FE4711-63D4-4522-9193-68189D6CC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23/6/2021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C61359-C25D-44B0-B6DC-467FEAECD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AB1BC1-EED1-42C7-8B44-A4AF8A41C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83039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3F3BF5-0C72-49B9-91CC-DA1B69EE6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CFDD65-41A1-433B-ABAF-8F54DC959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F77F2B-5FD8-45BD-9DA4-2B226535E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23/6/2021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09B907-6FC9-43C4-9529-DFB9F13B7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90FC79-90F9-435F-9646-473314EFF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045956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DD246A-F3F5-46BF-9F8F-426677B58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E5096F-D63A-49DF-A89E-8F41C2211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E045F8-0464-4675-AB53-6B9B6FF81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23/6/2021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FCB580-83BE-4D44-9CE7-B074C7B09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9FA917-2F7E-4756-96C7-2AAEEC17A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969184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ECE4B4-7FD6-43DC-B30A-F5A600EA8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063A32-6635-4911-99FB-C4ADCDFA6E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02C32F-69C5-456F-A763-C82385623C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ADDD2F-C3B2-4E76-B0C9-449165270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23/6/2021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617431-204A-4350-A279-DA98E1E51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F33C07-03D0-44A0-8657-F96C966D2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131373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9AEE20-4A2E-4C8B-9192-8E11B48C1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E88DC-CE2B-45DF-B578-B6DED9E14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6E78CB-84BE-418E-AAAC-FE76A30AB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5F74EBF-C982-450B-BFBE-F7DD6047C0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A5739B4-3552-474D-828C-A3382E0467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B78A702-D590-4520-B8AD-BA4910CDD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23/6/2021</a:t>
            </a:fld>
            <a:endParaRPr lang="es-NI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52BC0B-0811-4943-935D-8C92F942E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66AE0C-B695-4F8B-9E46-478870DF7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4073741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183A14-301B-44F6-BDF2-842E5978E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BAFEBD0-136D-4274-822A-1312C35AF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23/6/2021</a:t>
            </a:fld>
            <a:endParaRPr lang="es-NI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F1C3116-39F1-4751-A4CA-ABA0A1BE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C961893-9371-4917-A445-6D966F5AE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917210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76A2132-7344-4C08-A09D-3E9B6290B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23/6/2021</a:t>
            </a:fld>
            <a:endParaRPr lang="es-NI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A223F21-4A66-47C3-8B84-D67F9530C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8E0F97E-84BD-4B79-8709-BB149BC98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61997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CC09A4-5F47-4C14-9C73-ECC35D3FC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23FCA2-8059-455B-AAFD-414305E10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11F62B2-2D10-4F71-8660-969A896D09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FD0809-C6FC-43DD-838C-90523CBB6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23/6/2021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F07DC5-EACD-47D6-A157-91645E6E7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C2DBC7-285B-4290-89B5-0AF123DD0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603067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73E11-7EDB-465F-AFEB-A91DF1E22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8D9913B-ED67-4886-ACCC-5CAE338F4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E7D990-2379-41EB-A695-6E2469EAB1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8EF70E-9EF0-414B-9969-723B2BACC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23/6/2021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29A7C4-CBBD-41F1-83C6-A09B0D58B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CBF47C-F362-4822-A672-9EECC4D40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006950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25B8039-37FA-4EC7-BD07-F041B1A82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EADC42-FD90-4DA2-AFB1-A0CB83984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C57681-2D02-400D-8E26-F1B57B2C72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Futura Lt BT" panose="020B0402020204020303" pitchFamily="34" charset="0"/>
              </a:defRPr>
            </a:lvl1pPr>
          </a:lstStyle>
          <a:p>
            <a:fld id="{F7D0DC50-2278-40E2-BB0B-7F3187FFFDA0}" type="datetimeFigureOut">
              <a:rPr lang="es-NI" smtClean="0"/>
              <a:pPr/>
              <a:t>23/6/2021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19EC82-D1AA-4AC7-BBBE-0C97BF5DB5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Futura Lt BT" panose="020B0402020204020303" pitchFamily="34" charset="0"/>
              </a:defRPr>
            </a:lvl1pPr>
          </a:lstStyle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3E3009-E095-46F0-A03F-7FC71A809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Futura Lt BT" panose="020B0402020204020303" pitchFamily="34" charset="0"/>
              </a:defRPr>
            </a:lvl1pPr>
          </a:lstStyle>
          <a:p>
            <a:fld id="{5D986E35-2AD6-4B35-92EC-CA64046EB563}" type="slidenum">
              <a:rPr lang="es-NI" smtClean="0"/>
              <a:pPr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891339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Futura Lt BT" panose="020B0402020204020303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Futura Lt BT" panose="020B0402020204020303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Lt BT" panose="020B0402020204020303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Futura Lt BT" panose="020B0402020204020303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Futura Lt BT" panose="020B0402020204020303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Futura Lt BT" panose="020B0402020204020303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5311E2-281C-4BA7-962F-558ACE64D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5872" y="1291905"/>
            <a:ext cx="5316264" cy="2290100"/>
          </a:xfrm>
        </p:spPr>
        <p:txBody>
          <a:bodyPr>
            <a:normAutofit fontScale="90000"/>
          </a:bodyPr>
          <a:lstStyle/>
          <a:p>
            <a:r>
              <a:rPr lang="es-CR" dirty="0"/>
              <a:t>PROPUESTA</a:t>
            </a:r>
            <a:br>
              <a:rPr lang="es-CR" dirty="0"/>
            </a:br>
            <a:r>
              <a:rPr lang="es-CR" dirty="0"/>
              <a:t>ESTRATEGIA DE COMUNICACIÓN</a:t>
            </a:r>
            <a:br>
              <a:rPr lang="es-CR" dirty="0"/>
            </a:br>
            <a:r>
              <a:rPr lang="es-CR" dirty="0"/>
              <a:t>PARA EL CONSEJO MONETARIO CENTROAMERICANO Y SU</a:t>
            </a:r>
            <a:br>
              <a:rPr lang="es-CR" dirty="0"/>
            </a:br>
            <a:r>
              <a:rPr lang="es-CR" dirty="0"/>
              <a:t> SECRETARÍA EJECUTIVA</a:t>
            </a:r>
            <a:br>
              <a:rPr lang="es-CR" dirty="0"/>
            </a:br>
            <a:br>
              <a:rPr lang="es-CR" dirty="0"/>
            </a:br>
            <a:r>
              <a:rPr lang="es-CR" dirty="0"/>
              <a:t>2021 a 2024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C114223-D1E7-4BA1-A9E7-2B1F821EDE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7695" y="5476629"/>
            <a:ext cx="6858000" cy="831892"/>
          </a:xfrm>
        </p:spPr>
        <p:txBody>
          <a:bodyPr>
            <a:normAutofit/>
          </a:bodyPr>
          <a:lstStyle/>
          <a:p>
            <a:pPr defTabSz="914400"/>
            <a:r>
              <a:rPr lang="es-CR" sz="2000">
                <a:solidFill>
                  <a:schemeClr val="bg1">
                    <a:lumMod val="50000"/>
                  </a:schemeClr>
                </a:solidFill>
                <a:ea typeface="+mj-ea"/>
                <a:cs typeface="+mj-cs"/>
              </a:rPr>
              <a:t>292 </a:t>
            </a:r>
            <a:r>
              <a:rPr lang="es-CR" sz="2000" dirty="0">
                <a:solidFill>
                  <a:schemeClr val="bg1">
                    <a:lumMod val="50000"/>
                  </a:schemeClr>
                </a:solidFill>
                <a:ea typeface="+mj-ea"/>
                <a:cs typeface="+mj-cs"/>
              </a:rPr>
              <a:t>reunión del CMCA</a:t>
            </a:r>
          </a:p>
          <a:p>
            <a:pPr defTabSz="914400"/>
            <a:r>
              <a:rPr lang="es-CR" dirty="0">
                <a:solidFill>
                  <a:schemeClr val="bg1">
                    <a:lumMod val="50000"/>
                  </a:schemeClr>
                </a:solidFill>
                <a:ea typeface="+mj-ea"/>
                <a:cs typeface="+mj-cs"/>
              </a:rPr>
              <a:t>Julio de 2021</a:t>
            </a:r>
            <a:endParaRPr lang="es-CR" sz="1200" dirty="0">
              <a:solidFill>
                <a:schemeClr val="bg1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8A98EFC-4B87-4A14-AFAA-3F0313ECC363}"/>
              </a:ext>
            </a:extLst>
          </p:cNvPr>
          <p:cNvSpPr txBox="1"/>
          <p:nvPr/>
        </p:nvSpPr>
        <p:spPr>
          <a:xfrm>
            <a:off x="1946246" y="4804221"/>
            <a:ext cx="54025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200" dirty="0">
                <a:solidFill>
                  <a:schemeClr val="tx2"/>
                </a:solidFill>
                <a:latin typeface="Futura Lt BT" panose="020B0402020204020303" pitchFamily="34" charset="0"/>
                <a:ea typeface="+mj-ea"/>
                <a:cs typeface="+mj-cs"/>
              </a:rPr>
              <a:t>Comité de Comunicación Estratégica</a:t>
            </a:r>
          </a:p>
        </p:txBody>
      </p:sp>
    </p:spTree>
    <p:extLst>
      <p:ext uri="{BB962C8B-B14F-4D97-AF65-F5344CB8AC3E}">
        <p14:creationId xmlns:p14="http://schemas.microsoft.com/office/powerpoint/2010/main" val="426172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9A7D09-F397-479E-9888-44026A1DD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R" sz="2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es-CR" sz="28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Ámbito externo</a:t>
            </a:r>
            <a:r>
              <a:rPr lang="es-CR" sz="2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comunicadores, líderes de opinión, medios de comunicación</a:t>
            </a:r>
            <a:endParaRPr lang="es-CR" sz="4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6E0247-A32D-49C9-9567-67BCCE7FB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-457200" algn="just">
              <a:buNone/>
            </a:pPr>
            <a:r>
              <a:rPr lang="es-CR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2.1	Difundir regularmente notas de prensa sobre las actividades realizadas por el CMCA y la SECMCA en la región centroamericana.</a:t>
            </a:r>
            <a:endParaRPr lang="es-C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-457200" algn="just">
              <a:buNone/>
            </a:pPr>
            <a:r>
              <a:rPr lang="es-CR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2.2	Implementar capacitaciones virtuales sobre temas de interés regional en materia de economía y finanzas, dirigidas a comunicadores y líderes de opinión.</a:t>
            </a:r>
            <a:endParaRPr lang="es-C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-457200" algn="just">
              <a:buNone/>
            </a:pPr>
            <a:r>
              <a:rPr lang="es-CR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2.3	Crear el </a:t>
            </a:r>
            <a:r>
              <a:rPr lang="es-CR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Premio de Periodismo CMCA </a:t>
            </a:r>
            <a:r>
              <a:rPr lang="es-CR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para reconocer las investigaciones periodísticas, artículos y reportajes que contribuyan a sensibilizar a los distintos públicos meta respecto a la importancia de la integración monetaria y financiera para los países centroamericanos y República Dominicana.</a:t>
            </a:r>
            <a:endParaRPr lang="es-C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-457200" algn="just">
              <a:buNone/>
            </a:pPr>
            <a:r>
              <a:rPr lang="es-CR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2.4	Organizar visitas anuales de comunicadores y líderes de opinión a la sede del CMCA para conocer </a:t>
            </a:r>
            <a:r>
              <a:rPr lang="es-CR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 situ</a:t>
            </a:r>
            <a:r>
              <a:rPr lang="es-CR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al organismo regional y generar entrevistas, artículos y reportajes que aporten a su mayor visibilidad y reconocimiento.</a:t>
            </a:r>
            <a:endParaRPr lang="es-C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-457200" algn="just">
              <a:buNone/>
            </a:pPr>
            <a:r>
              <a:rPr lang="es-CR" dirty="0">
                <a:cs typeface="Arial" panose="020B0604020202020204" pitchFamily="34" charset="0"/>
              </a:rPr>
              <a:t>2.5	Organizar reuniones virtuales de acercamiento y seguimiento con instituciones aliadas: SICA, CEMLA, bancos centrales miembros, fundaciones, ONG, etc.</a:t>
            </a:r>
          </a:p>
        </p:txBody>
      </p:sp>
    </p:spTree>
    <p:extLst>
      <p:ext uri="{BB962C8B-B14F-4D97-AF65-F5344CB8AC3E}">
        <p14:creationId xmlns:p14="http://schemas.microsoft.com/office/powerpoint/2010/main" val="3256958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0392D5-05F2-4C22-AB3F-4E3578294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3200" b="1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3. </a:t>
            </a:r>
            <a:r>
              <a:rPr lang="es-CR" sz="3200" b="1" dirty="0">
                <a:solidFill>
                  <a:schemeClr val="accent1"/>
                </a:solidFill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Ámbito externo</a:t>
            </a:r>
            <a:r>
              <a:rPr lang="es-CR" sz="3200" b="1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: universidades, docentes, estudiantes</a:t>
            </a:r>
            <a:endParaRPr lang="es-CR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D79D67-B0D8-435B-95F1-9C680D482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-457200" algn="just">
              <a:buNone/>
            </a:pPr>
            <a:r>
              <a:rPr lang="es-CR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3.1. Crear el </a:t>
            </a:r>
            <a:r>
              <a:rPr lang="es-CR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Premio de Economía CMCA</a:t>
            </a:r>
            <a:r>
              <a:rPr lang="es-CR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para reconocer los mejores trabajos de investigación sobre temas económicos y financieros de interés regional.</a:t>
            </a:r>
            <a:endParaRPr lang="es-C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-457200" algn="just">
              <a:buNone/>
            </a:pPr>
            <a:r>
              <a:rPr lang="es-CR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3.2. Desarrollar un programa de conferencias magistrales para universidades reconocidas de la región.</a:t>
            </a:r>
            <a:endParaRPr lang="es-C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-457200" algn="just">
              <a:buNone/>
            </a:pPr>
            <a:r>
              <a:rPr lang="es-CR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3.3. Compilar y editar los trabajos ganadores del concurso y las mejores conferencias magistrales.</a:t>
            </a:r>
            <a:endParaRPr lang="es-C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457200"/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927462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2CAD95-E37A-47D8-BEA9-1F7D0BA11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715341"/>
          </a:xfrm>
        </p:spPr>
        <p:txBody>
          <a:bodyPr>
            <a:noAutofit/>
          </a:bodyPr>
          <a:lstStyle/>
          <a:p>
            <a:r>
              <a:rPr lang="es-CR" sz="2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4. </a:t>
            </a:r>
            <a:r>
              <a:rPr lang="es-CR" sz="28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Ámbito externo: </a:t>
            </a:r>
            <a:r>
              <a:rPr lang="es-CR" sz="2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sector público, institucionalidad, organismos internacionales, bancos  centrales, analistas, centros de pensamiento, sistema financiero</a:t>
            </a:r>
            <a:endParaRPr lang="es-CR" sz="2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9B24C5-1913-4C10-A54C-7955502C2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776756"/>
            <a:ext cx="7886700" cy="3400206"/>
          </a:xfrm>
        </p:spPr>
        <p:txBody>
          <a:bodyPr/>
          <a:lstStyle/>
          <a:p>
            <a:pPr marL="0" indent="0">
              <a:buNone/>
            </a:pPr>
            <a:r>
              <a:rPr lang="es-CR" sz="18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Reforzar la publicación periódica de estadísticas, informes, notas económicas, investigaciones, etc., así como su divulgación oportuna por los canales definidos para cada público de interés.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366838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5C8F26-1F79-41CB-8F35-9FB941D64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3200" b="1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lang="es-CR" sz="3200" b="1" dirty="0">
                <a:solidFill>
                  <a:schemeClr val="accent1"/>
                </a:solidFill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Ámbito externo</a:t>
            </a:r>
            <a:r>
              <a:rPr lang="es-CR" sz="3200" b="1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: público general</a:t>
            </a:r>
            <a:endParaRPr lang="es-CR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26776F-DFEF-4FD6-9BE5-D9B747C09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0215" indent="-457200" algn="just">
              <a:buNone/>
            </a:pPr>
            <a:r>
              <a:rPr lang="es-CR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5.1 	Incrementar el uso de redes sociales con planes de contenido mensuales y campañas puntuales.</a:t>
            </a:r>
            <a:endParaRPr lang="es-C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7200" algn="just">
              <a:buNone/>
            </a:pPr>
            <a:r>
              <a:rPr lang="es-CR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5.2	Diseñar y poner en funcionamiento una aplicación para dispositivos móviles (</a:t>
            </a:r>
            <a:r>
              <a:rPr lang="es-CR" sz="1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App CMCA</a:t>
            </a:r>
            <a:r>
              <a:rPr lang="es-CR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) para facilitar la consulta de estadísticas, informes y notas generados por la institución.</a:t>
            </a:r>
            <a:endParaRPr lang="es-C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7200" algn="just">
              <a:buNone/>
            </a:pPr>
            <a:r>
              <a:rPr lang="es-CR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5.3	Producir un </a:t>
            </a:r>
            <a:r>
              <a:rPr lang="es-CR" sz="18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kit</a:t>
            </a:r>
            <a:r>
              <a:rPr lang="es-CR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informativo institucional: audiovisual, fotografías, folletería, etc., para distribución física y digital.</a:t>
            </a:r>
            <a:endParaRPr lang="es-C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7200" algn="just">
              <a:buNone/>
            </a:pPr>
            <a:r>
              <a:rPr lang="es-CR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5.4	Producir y difundir una campaña de comunicación sobre lo que es y hace el CMCA: spot, artes impresos y digitales, folletería, etc.</a:t>
            </a:r>
            <a:endParaRPr lang="es-C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7200" algn="just">
              <a:buNone/>
            </a:pPr>
            <a:r>
              <a:rPr lang="es-CR" sz="1800" dirty="0">
                <a:cs typeface="Arial" panose="020B0604020202020204" pitchFamily="34" charset="0"/>
              </a:rPr>
              <a:t>5.5	Producir y difundir videos cortos sobre temas específicos, elaborados por los propios funcionarios de la SECMCA, con contenido sencillo y accesible.</a:t>
            </a:r>
          </a:p>
          <a:p>
            <a:pPr marL="450215" indent="-457200" algn="just">
              <a:buNone/>
            </a:pPr>
            <a:r>
              <a:rPr lang="es-CR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5.6	Implementar un sistema de escucha activa y monitoreo de los públicos y temas de interés.</a:t>
            </a:r>
            <a:endParaRPr lang="es-C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457200"/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844223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E33722-3274-456E-B598-EC52119A8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3200" b="1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</a:t>
            </a:r>
            <a:r>
              <a:rPr lang="es-CR" sz="3200" b="1" dirty="0">
                <a:solidFill>
                  <a:schemeClr val="accent1"/>
                </a:solidFill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Ámbito institucional</a:t>
            </a:r>
            <a:endParaRPr lang="es-CR" sz="3200" dirty="0">
              <a:solidFill>
                <a:schemeClr val="accent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DCD61B-318C-4101-8BD2-7092A452E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99251"/>
            <a:ext cx="7886700" cy="3777712"/>
          </a:xfrm>
        </p:spPr>
        <p:txBody>
          <a:bodyPr/>
          <a:lstStyle/>
          <a:p>
            <a:pPr marL="742950" lvl="1" indent="-285750" algn="just">
              <a:buFont typeface="+mj-lt"/>
              <a:buAutoNum type="arabicPeriod"/>
            </a:pPr>
            <a:r>
              <a:rPr lang="es-CR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Elaborar un manual de protocolo y ceremonial.</a:t>
            </a:r>
            <a:endParaRPr lang="es-C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rabicPeriod"/>
            </a:pPr>
            <a:r>
              <a:rPr lang="es-CR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Elaborar un manual de riesgos y gestión de crisis.</a:t>
            </a:r>
            <a:endParaRPr lang="es-C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97337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C63BC-F6B5-48B5-B688-17B8F9706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3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7. </a:t>
            </a:r>
            <a:r>
              <a:rPr lang="es-CR" sz="32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Ámbito de Responsabilidad Social</a:t>
            </a:r>
            <a:endParaRPr lang="es-CR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D5ED28-48D1-432D-BA5F-2ADA463FA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1413"/>
            <a:ext cx="7886700" cy="4205550"/>
          </a:xfrm>
        </p:spPr>
        <p:txBody>
          <a:bodyPr/>
          <a:lstStyle/>
          <a:p>
            <a:pPr marL="0" indent="0">
              <a:buNone/>
            </a:pPr>
            <a:r>
              <a:rPr lang="es-CR" sz="18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Apoyar la educación económica y financiera creando la “</a:t>
            </a:r>
            <a:r>
              <a:rPr lang="es-CR" sz="1800" b="1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CMCA</a:t>
            </a:r>
            <a:r>
              <a:rPr lang="es-CR" sz="18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para la divulgación de estos temas con la creación de un </a:t>
            </a:r>
            <a:r>
              <a:rPr lang="es-CR" sz="1800" i="1" dirty="0" err="1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subsite</a:t>
            </a:r>
            <a:r>
              <a:rPr lang="es-CR" sz="18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educativo dentro del sitio de internet del CMCA.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818995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FEFF9F-2D6E-4427-AE34-8A0FB5962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5737"/>
            <a:ext cx="7886700" cy="1325563"/>
          </a:xfrm>
        </p:spPr>
        <p:txBody>
          <a:bodyPr/>
          <a:lstStyle/>
          <a:p>
            <a:pPr algn="ctr"/>
            <a:r>
              <a:rPr lang="es-CR" dirty="0"/>
              <a:t>Cronograma de actividades 2021-2024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0C0201-5022-4C8F-B082-219FC0DD4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555" y="1322085"/>
            <a:ext cx="6429593" cy="517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5591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577B6-B599-4659-B59D-15417D2D8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es-DO" altLang="es-C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Presupuesto estimado 2021-2024</a:t>
            </a:r>
            <a:br>
              <a:rPr kumimoji="0" lang="es-CR" altLang="es-CR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es-CR" sz="360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9D99E29-73DE-4FAC-9045-171BCCD61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712" y="1027909"/>
            <a:ext cx="6886575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923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9EDCB9-272B-4A4F-B552-2533D2646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80614B-FC16-4BF5-9DA8-E20A82C3A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CR" dirty="0"/>
          </a:p>
          <a:p>
            <a:pPr marL="0" indent="0">
              <a:buNone/>
            </a:pPr>
            <a:endParaRPr lang="es-CR" dirty="0"/>
          </a:p>
          <a:p>
            <a:pPr marL="0" indent="0">
              <a:buNone/>
            </a:pPr>
            <a:endParaRPr lang="es-CR" dirty="0"/>
          </a:p>
          <a:p>
            <a:pPr marL="0" indent="0">
              <a:buNone/>
            </a:pPr>
            <a:endParaRPr lang="es-CR" dirty="0"/>
          </a:p>
          <a:p>
            <a:pPr marL="0" indent="0" algn="ctr">
              <a:buNone/>
            </a:pPr>
            <a:r>
              <a:rPr lang="es-CR" dirty="0"/>
              <a:t>Muchas gracias por su atención</a:t>
            </a:r>
          </a:p>
        </p:txBody>
      </p:sp>
    </p:spTree>
    <p:extLst>
      <p:ext uri="{BB962C8B-B14F-4D97-AF65-F5344CB8AC3E}">
        <p14:creationId xmlns:p14="http://schemas.microsoft.com/office/powerpoint/2010/main" val="2917173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173595-AA71-4A86-8865-65974F7A9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¿Qué es el CCE?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BBE31F-27C3-45A7-B128-2A8923AF1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R" dirty="0"/>
              <a:t>Creado por resolución CMCA/RE-24-275-15</a:t>
            </a:r>
          </a:p>
          <a:p>
            <a:pPr marL="0" indent="0">
              <a:buNone/>
            </a:pPr>
            <a:r>
              <a:rPr lang="es-CR" dirty="0"/>
              <a:t>Le instruye:</a:t>
            </a:r>
          </a:p>
          <a:p>
            <a:pPr marL="0" indent="0">
              <a:buNone/>
            </a:pPr>
            <a:endParaRPr lang="es-CR" sz="1800" i="1" dirty="0">
              <a:effectLst/>
              <a:latin typeface="Futura Lt BT" panose="020B04020202040203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CR" sz="2400" i="1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CCE tendrá como objetivo general contribuir, desde la perspectiva comunicacional, como una instancia facilitadora y de apoyo para el cumplimiento de los objetivos del CMCA</a:t>
            </a:r>
          </a:p>
          <a:p>
            <a:pPr marL="0" indent="0">
              <a:buNone/>
            </a:pPr>
            <a:endParaRPr lang="es-CR" sz="1800" i="1" dirty="0">
              <a:effectLst/>
              <a:latin typeface="Futura Lt BT" panose="020B04020202040203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R" dirty="0"/>
              <a:t>y le solicita:</a:t>
            </a:r>
          </a:p>
          <a:p>
            <a:pPr marL="0" indent="0">
              <a:buNone/>
            </a:pPr>
            <a:endParaRPr lang="es-CR" sz="1800" dirty="0"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CR" sz="2400" i="1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Proponer al CMCA las estrategias adecuadas para fortalecer su visibilidad</a:t>
            </a:r>
            <a:endParaRPr lang="es-CR" sz="2800" dirty="0"/>
          </a:p>
        </p:txBody>
      </p:sp>
    </p:spTree>
    <p:extLst>
      <p:ext uri="{BB962C8B-B14F-4D97-AF65-F5344CB8AC3E}">
        <p14:creationId xmlns:p14="http://schemas.microsoft.com/office/powerpoint/2010/main" val="482102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14843-60A4-43E4-87DB-C2F06EDE8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¿Para qué una estrategia de comunicación?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9E2147-E2F2-4F4F-BFA4-ADF7A75F3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6"/>
            <a:ext cx="7886700" cy="23017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R" sz="20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contribuir a lograr una mayor visibilidad y un mejor reconocimiento del CMCA y de la SECMCA y facilitar la comprensión e importancia de su misión, visión y objetivos estratégicos.</a:t>
            </a:r>
          </a:p>
          <a:p>
            <a:pPr marL="0" indent="0">
              <a:buNone/>
            </a:pPr>
            <a:endParaRPr lang="es-CR" sz="20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R" sz="20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Busca gestionar la marca CMCA y la reputación institucional, basado en los elementos que conforman la </a:t>
            </a:r>
            <a:r>
              <a:rPr lang="es-CR" sz="2000" b="1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identidad de la organización</a:t>
            </a:r>
            <a:r>
              <a:rPr lang="es-CR" sz="20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así como sus </a:t>
            </a:r>
            <a:r>
              <a:rPr lang="es-CR" sz="2000" b="1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valores institucionales.</a:t>
            </a:r>
            <a:endParaRPr lang="es-CR" sz="2400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42E6385-1092-4E08-8044-0C14A43D2056}"/>
              </a:ext>
            </a:extLst>
          </p:cNvPr>
          <p:cNvSpPr txBox="1"/>
          <p:nvPr/>
        </p:nvSpPr>
        <p:spPr>
          <a:xfrm>
            <a:off x="4823669" y="4312654"/>
            <a:ext cx="29697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b="1" dirty="0"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es-CR" sz="1800" b="1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alores institucionales: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18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Credibilidad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18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Transparencia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dirty="0"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s-CR" sz="18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esponsabilidad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dirty="0"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s-CR" sz="18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spíritu de servicio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dirty="0"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s-CR" sz="18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ompromiso regional</a:t>
            </a:r>
            <a:endParaRPr lang="es-CR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4C87D80-09BE-46D6-99E2-801FC01E452F}"/>
              </a:ext>
            </a:extLst>
          </p:cNvPr>
          <p:cNvSpPr txBox="1"/>
          <p:nvPr/>
        </p:nvSpPr>
        <p:spPr>
          <a:xfrm>
            <a:off x="1350628" y="4312654"/>
            <a:ext cx="31025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800" b="1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Identidad de la organización: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dirty="0"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es-CR" sz="18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istoria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18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Cultura organizacional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dirty="0"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es-CR" sz="18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esempeño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18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Logros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18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Símbolos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57086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D24882-BA33-4A11-B81D-ACA2B6625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¿Quién ejecuta la estrategia de comunicación?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2D97A9-B5A0-4F45-B3E2-5971B5D72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3023"/>
            <a:ext cx="7886700" cy="4213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R" sz="2400" dirty="0">
                <a:effectLst/>
                <a:latin typeface="Futura Lt BT" panose="020B0402020204020303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CCE tendrá a su cargo, bajo la supervisión de la SECMCA, la responsabilidad de implementar la estrategia comunicacional y hacer los ajustes que ameriten las circunstancias, así como evaluar su impacto y elaborar los informes correspondientes.</a:t>
            </a:r>
            <a:endParaRPr lang="es-CR" sz="2800" dirty="0"/>
          </a:p>
        </p:txBody>
      </p:sp>
    </p:spTree>
    <p:extLst>
      <p:ext uri="{BB962C8B-B14F-4D97-AF65-F5344CB8AC3E}">
        <p14:creationId xmlns:p14="http://schemas.microsoft.com/office/powerpoint/2010/main" val="3642258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E081C4-C160-40CE-BB09-3207157C5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¿A quién va dirigida la estrategia de comunicación?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F5E4CB-6E12-4010-B0A9-B0260675C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91"/>
            <a:ext cx="7886700" cy="4457729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C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Bancos centrales de la región.</a:t>
            </a:r>
            <a:endParaRPr lang="es-C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s-C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Organismos internacionales.</a:t>
            </a:r>
            <a:endParaRPr lang="es-C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s-C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Organismos regionales.</a:t>
            </a:r>
            <a:endParaRPr lang="es-C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s-C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Sector Público en general.</a:t>
            </a:r>
            <a:endParaRPr lang="es-C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s-C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Inversionistas, empresarios, cámaras y asociaciones gremiales.</a:t>
            </a:r>
            <a:endParaRPr lang="es-C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s-C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Medios de comunicación.</a:t>
            </a:r>
            <a:endParaRPr lang="es-C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s-C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Analistas económicos, líderes de opinión y tanques de pensamiento.</a:t>
            </a:r>
            <a:endParaRPr lang="es-C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s-C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Sector académico: investigadores, docentes, estudiantes.</a:t>
            </a:r>
            <a:endParaRPr lang="es-C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s-C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Sistema financiero.</a:t>
            </a:r>
            <a:endParaRPr lang="es-C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s-C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Personal de la SECMCA.</a:t>
            </a:r>
            <a:endParaRPr lang="es-C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s-C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Público en general. </a:t>
            </a:r>
            <a:endParaRPr lang="es-C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R" sz="800" dirty="0"/>
          </a:p>
        </p:txBody>
      </p:sp>
    </p:spTree>
    <p:extLst>
      <p:ext uri="{BB962C8B-B14F-4D97-AF65-F5344CB8AC3E}">
        <p14:creationId xmlns:p14="http://schemas.microsoft.com/office/powerpoint/2010/main" val="2510899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564839-14A4-49A9-AA99-6174B21C6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Objetivo general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523E52-8E46-428E-B6C3-F5116981D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R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Desarrollar procesos comunicacionales estratégicos que contribuyan a consolidar la identidad, credibilidad, visibilidad, reconocimiento y comprensión del quehacer del Consejo Monetario Centroamericano y su Secretaría Ejecutiva, para generar actitudes de apoyo e identificación de los grupos de interés hacia la institución y los bancos centrales que la integran.</a:t>
            </a:r>
            <a:endParaRPr lang="es-C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R" sz="2800" dirty="0"/>
          </a:p>
        </p:txBody>
      </p:sp>
    </p:spTree>
    <p:extLst>
      <p:ext uri="{BB962C8B-B14F-4D97-AF65-F5344CB8AC3E}">
        <p14:creationId xmlns:p14="http://schemas.microsoft.com/office/powerpoint/2010/main" val="2671733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2D9C0C-22CF-4C66-8CDD-42F1BEB97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Objetivos específicos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338E55-7972-4E5D-B1FF-FB64EF978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91"/>
            <a:ext cx="7886700" cy="4466828"/>
          </a:xfrm>
        </p:spPr>
        <p:txBody>
          <a:bodyPr>
            <a:normAutofit fontScale="92500"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es-C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Alinear la comunicación institucional con la misión y los objetivos del CMCA y la SECMCA, es decir, con lo que es y lo que hace, para fortalecer su identidad y lograr una adecuada diferenciación de marca.</a:t>
            </a:r>
            <a:endParaRPr lang="es-C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s-C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Promover al CMCA y la SECMCA como una fuente de información reconocida y confiable que, mediante sus estudios y publicaciones, contribuye a una correcta y oportuna toma de decisiones para la economía y las finanzas de la región.</a:t>
            </a:r>
            <a:endParaRPr lang="es-C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s-C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Fortalecer el relacionamiento del CMCA y la SECMCA con sus grupos de interés, para convertirlos en aliados con vocación de ser embajadores o prescriptores de su misión y objetivos. </a:t>
            </a:r>
            <a:endParaRPr lang="es-C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s-C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Crear un sistema eficiente de escucha de los grupos de interés, tanto internos como externos, para entender mejor sus necesidades y cumplir con sus expectativas.</a:t>
            </a:r>
            <a:endParaRPr lang="es-C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s-CR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Realizar acciones de responsabilidad social institucional para aumentar la estima y motivar actitudes de apoyo por el CMCA y la SECMCA.</a:t>
            </a:r>
            <a:endParaRPr lang="es-C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R" sz="2400" dirty="0"/>
          </a:p>
        </p:txBody>
      </p:sp>
    </p:spTree>
    <p:extLst>
      <p:ext uri="{BB962C8B-B14F-4D97-AF65-F5344CB8AC3E}">
        <p14:creationId xmlns:p14="http://schemas.microsoft.com/office/powerpoint/2010/main" val="1593993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354F39-8D69-4761-B488-065845FA1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8D19C8-7451-4C57-B8C0-8BB36CBB0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81805"/>
            <a:ext cx="7886700" cy="38951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R" sz="3200" dirty="0"/>
              <a:t>PROPUESTA</a:t>
            </a:r>
          </a:p>
          <a:p>
            <a:pPr marL="0" indent="0" algn="ctr">
              <a:buNone/>
            </a:pPr>
            <a:r>
              <a:rPr lang="es-CR" sz="3200" dirty="0"/>
              <a:t>Actividades de comunicación</a:t>
            </a:r>
          </a:p>
          <a:p>
            <a:pPr marL="0" indent="0" algn="ctr">
              <a:buNone/>
            </a:pPr>
            <a:r>
              <a:rPr lang="es-CR" sz="3200" dirty="0"/>
              <a:t>y productos</a:t>
            </a:r>
          </a:p>
        </p:txBody>
      </p:sp>
    </p:spTree>
    <p:extLst>
      <p:ext uri="{BB962C8B-B14F-4D97-AF65-F5344CB8AC3E}">
        <p14:creationId xmlns:p14="http://schemas.microsoft.com/office/powerpoint/2010/main" val="3430172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2DB38C-6196-4E18-9156-343CE3973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87229"/>
            <a:ext cx="7886700" cy="1103462"/>
          </a:xfrm>
        </p:spPr>
        <p:txBody>
          <a:bodyPr>
            <a:noAutofit/>
          </a:bodyPr>
          <a:lstStyle/>
          <a:p>
            <a:r>
              <a:rPr lang="es-CR" sz="2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es-CR" sz="28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Ámbito interno</a:t>
            </a:r>
            <a:r>
              <a:rPr lang="es-CR" sz="28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: personal de la SECMCA y de los bancos centrales miembros</a:t>
            </a:r>
            <a:endParaRPr lang="es-CR" sz="4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8F7AF0-2C46-4E7E-8694-A2197B4D4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2" indent="-457200">
              <a:buNone/>
            </a:pPr>
            <a:r>
              <a:rPr lang="es-CR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1.1	Elaborar un boletín informativo cuatrimestral de las actividades propias del CMCA y la SECMCA para distribuir a las autoridades superiores de los bancos centrales miembros, funcionarios y personal de la SECMCA, comités de consulta y grupos de trabajo.</a:t>
            </a:r>
            <a:endParaRPr lang="es-C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2" indent="-457200">
              <a:buNone/>
            </a:pPr>
            <a:r>
              <a:rPr lang="es-CR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1.2	Elaborar un plan de comunicación interna para la SECMCA.</a:t>
            </a:r>
            <a:endParaRPr lang="es-C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2" indent="-457200">
              <a:buNone/>
            </a:pPr>
            <a:r>
              <a:rPr lang="es-CR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1.3	Fortalecer la intranet y la mensajería electrónica de la SECMCA.</a:t>
            </a:r>
            <a:endParaRPr lang="es-C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2" indent="-457200">
              <a:buNone/>
            </a:pPr>
            <a:r>
              <a:rPr lang="es-CR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1.4	Elaborar un </a:t>
            </a:r>
            <a:r>
              <a:rPr lang="es-CR" sz="1800" i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kit</a:t>
            </a:r>
            <a:r>
              <a:rPr lang="es-CR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de bienvenida e inducción para el personal que ingresa.</a:t>
            </a:r>
            <a:endParaRPr lang="es-C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2" indent="-457200">
              <a:buNone/>
            </a:pPr>
            <a:r>
              <a:rPr lang="es-CR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1.5	Crear espacios de diálogo para el personal de la SECMCA: desayuno informativo, café de convivencia, etc.</a:t>
            </a:r>
            <a:endParaRPr lang="es-C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9339821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7729</TotalTime>
  <Words>1163</Words>
  <Application>Microsoft Office PowerPoint</Application>
  <PresentationFormat>Carta (216 x 279 mm)</PresentationFormat>
  <Paragraphs>91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Futura Lt BT</vt:lpstr>
      <vt:lpstr>Futura Md BT</vt:lpstr>
      <vt:lpstr>Tema de Office</vt:lpstr>
      <vt:lpstr>PROPUESTA ESTRATEGIA DE COMUNICACIÓN PARA EL CONSEJO MONETARIO CENTROAMERICANO Y SU  SECRETARÍA EJECUTIVA  2021 a 2024</vt:lpstr>
      <vt:lpstr>¿Qué es el CCE?</vt:lpstr>
      <vt:lpstr>¿Para qué una estrategia de comunicación?</vt:lpstr>
      <vt:lpstr>¿Quién ejecuta la estrategia de comunicación?</vt:lpstr>
      <vt:lpstr>¿A quién va dirigida la estrategia de comunicación?</vt:lpstr>
      <vt:lpstr>Objetivo general</vt:lpstr>
      <vt:lpstr>Objetivos específicos</vt:lpstr>
      <vt:lpstr>Presentación de PowerPoint</vt:lpstr>
      <vt:lpstr>1. Ámbito interno: personal de la SECMCA y de los bancos centrales miembros</vt:lpstr>
      <vt:lpstr>2. Ámbito externo: comunicadores, líderes de opinión, medios de comunicación</vt:lpstr>
      <vt:lpstr> 3. Ámbito externo: universidades, docentes, estudiantes</vt:lpstr>
      <vt:lpstr> 4. Ámbito externo: sector público, institucionalidad, organismos internacionales, bancos  centrales, analistas, centros de pensamiento, sistema financiero</vt:lpstr>
      <vt:lpstr>5. Ámbito externo: público general</vt:lpstr>
      <vt:lpstr>6. Ámbito institucional</vt:lpstr>
      <vt:lpstr> 7. Ámbito de Responsabilidad Social</vt:lpstr>
      <vt:lpstr>Cronograma de actividades 2021-2024</vt:lpstr>
      <vt:lpstr>Presupuesto estimado 2021-2024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Mejía Vindell, María José</dc:creator>
  <cp:lastModifiedBy>Sandra Hernandez</cp:lastModifiedBy>
  <cp:revision>25</cp:revision>
  <dcterms:created xsi:type="dcterms:W3CDTF">2018-12-12T16:01:03Z</dcterms:created>
  <dcterms:modified xsi:type="dcterms:W3CDTF">2021-06-23T21:15:49Z</dcterms:modified>
</cp:coreProperties>
</file>