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22"/>
  </p:notesMasterIdLst>
  <p:sldIdLst>
    <p:sldId id="256" r:id="rId2"/>
    <p:sldId id="275" r:id="rId3"/>
    <p:sldId id="307" r:id="rId4"/>
    <p:sldId id="308" r:id="rId5"/>
    <p:sldId id="295" r:id="rId6"/>
    <p:sldId id="309" r:id="rId7"/>
    <p:sldId id="296" r:id="rId8"/>
    <p:sldId id="310" r:id="rId9"/>
    <p:sldId id="297" r:id="rId10"/>
    <p:sldId id="311" r:id="rId11"/>
    <p:sldId id="312" r:id="rId12"/>
    <p:sldId id="313" r:id="rId13"/>
    <p:sldId id="298" r:id="rId14"/>
    <p:sldId id="315" r:id="rId15"/>
    <p:sldId id="305" r:id="rId16"/>
    <p:sldId id="314" r:id="rId17"/>
    <p:sldId id="303" r:id="rId18"/>
    <p:sldId id="316" r:id="rId19"/>
    <p:sldId id="306" r:id="rId20"/>
    <p:sldId id="294" r:id="rId21"/>
  </p:sldIdLst>
  <p:sldSz cx="9144000" cy="6858000" type="letter"/>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47" autoAdjust="0"/>
    <p:restoredTop sz="90314" autoAdjust="0"/>
  </p:normalViewPr>
  <p:slideViewPr>
    <p:cSldViewPr snapToGrid="0">
      <p:cViewPr varScale="1">
        <p:scale>
          <a:sx n="63" d="100"/>
          <a:sy n="63" d="100"/>
        </p:scale>
        <p:origin x="1974"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C9D4D-F775-4FBD-8CFA-C631C5E09764}" type="datetimeFigureOut">
              <a:rPr lang="es-US" smtClean="0"/>
              <a:t>11/12/2024</a:t>
            </a:fld>
            <a:endParaRPr lang="es-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A5670E-113F-46A1-8157-4ECD6B638D22}" type="slidenum">
              <a:rPr lang="es-US" smtClean="0"/>
              <a:t>‹Nº›</a:t>
            </a:fld>
            <a:endParaRPr lang="es-US"/>
          </a:p>
        </p:txBody>
      </p:sp>
    </p:spTree>
    <p:extLst>
      <p:ext uri="{BB962C8B-B14F-4D97-AF65-F5344CB8AC3E}">
        <p14:creationId xmlns:p14="http://schemas.microsoft.com/office/powerpoint/2010/main" val="553209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2</a:t>
            </a:fld>
            <a:endParaRPr lang="es-US"/>
          </a:p>
        </p:txBody>
      </p:sp>
    </p:spTree>
    <p:extLst>
      <p:ext uri="{BB962C8B-B14F-4D97-AF65-F5344CB8AC3E}">
        <p14:creationId xmlns:p14="http://schemas.microsoft.com/office/powerpoint/2010/main" val="1952203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B0ED6-8E99-C843-673D-ACF191AB2D5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65B97D1A-A5A5-6633-7467-BDF044B15105}"/>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7925C11-BA24-AFD5-BCF5-C02082A3D9A7}"/>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D28410CA-B808-8CD4-499E-19C987FDD45E}"/>
              </a:ext>
            </a:extLst>
          </p:cNvPr>
          <p:cNvSpPr>
            <a:spLocks noGrp="1"/>
          </p:cNvSpPr>
          <p:nvPr>
            <p:ph type="sldNum" sz="quarter" idx="5"/>
          </p:nvPr>
        </p:nvSpPr>
        <p:spPr/>
        <p:txBody>
          <a:bodyPr/>
          <a:lstStyle/>
          <a:p>
            <a:fld id="{93A5670E-113F-46A1-8157-4ECD6B638D22}" type="slidenum">
              <a:rPr lang="es-US" smtClean="0"/>
              <a:t>11</a:t>
            </a:fld>
            <a:endParaRPr lang="es-US"/>
          </a:p>
        </p:txBody>
      </p:sp>
    </p:spTree>
    <p:extLst>
      <p:ext uri="{BB962C8B-B14F-4D97-AF65-F5344CB8AC3E}">
        <p14:creationId xmlns:p14="http://schemas.microsoft.com/office/powerpoint/2010/main" val="3225032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666E3-9322-66BC-EB2A-6DC125B3697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65543CCF-BFF3-B343-801B-5FDED0225EF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4277253-7310-E470-1119-6CE42764A7CA}"/>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450E8C04-0C60-2A7A-35A9-5A4349279C62}"/>
              </a:ext>
            </a:extLst>
          </p:cNvPr>
          <p:cNvSpPr>
            <a:spLocks noGrp="1"/>
          </p:cNvSpPr>
          <p:nvPr>
            <p:ph type="sldNum" sz="quarter" idx="5"/>
          </p:nvPr>
        </p:nvSpPr>
        <p:spPr/>
        <p:txBody>
          <a:bodyPr/>
          <a:lstStyle/>
          <a:p>
            <a:fld id="{93A5670E-113F-46A1-8157-4ECD6B638D22}" type="slidenum">
              <a:rPr lang="es-US" smtClean="0"/>
              <a:t>12</a:t>
            </a:fld>
            <a:endParaRPr lang="es-US"/>
          </a:p>
        </p:txBody>
      </p:sp>
    </p:spTree>
    <p:extLst>
      <p:ext uri="{BB962C8B-B14F-4D97-AF65-F5344CB8AC3E}">
        <p14:creationId xmlns:p14="http://schemas.microsoft.com/office/powerpoint/2010/main" val="4030524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13</a:t>
            </a:fld>
            <a:endParaRPr lang="es-US"/>
          </a:p>
        </p:txBody>
      </p:sp>
    </p:spTree>
    <p:extLst>
      <p:ext uri="{BB962C8B-B14F-4D97-AF65-F5344CB8AC3E}">
        <p14:creationId xmlns:p14="http://schemas.microsoft.com/office/powerpoint/2010/main" val="4194558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ADF7B-900E-2417-1A0C-F5AD5D01346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4D0B402-5231-9D55-6FDE-D4824C91592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03DCC24-4640-0806-8836-BA99FF70631D}"/>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39D28E75-3106-DBD5-70D9-46D21AE0091A}"/>
              </a:ext>
            </a:extLst>
          </p:cNvPr>
          <p:cNvSpPr>
            <a:spLocks noGrp="1"/>
          </p:cNvSpPr>
          <p:nvPr>
            <p:ph type="sldNum" sz="quarter" idx="5"/>
          </p:nvPr>
        </p:nvSpPr>
        <p:spPr/>
        <p:txBody>
          <a:bodyPr/>
          <a:lstStyle/>
          <a:p>
            <a:fld id="{93A5670E-113F-46A1-8157-4ECD6B638D22}" type="slidenum">
              <a:rPr lang="es-US" smtClean="0"/>
              <a:t>14</a:t>
            </a:fld>
            <a:endParaRPr lang="es-US"/>
          </a:p>
        </p:txBody>
      </p:sp>
    </p:spTree>
    <p:extLst>
      <p:ext uri="{BB962C8B-B14F-4D97-AF65-F5344CB8AC3E}">
        <p14:creationId xmlns:p14="http://schemas.microsoft.com/office/powerpoint/2010/main" val="3375990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15</a:t>
            </a:fld>
            <a:endParaRPr lang="es-US"/>
          </a:p>
        </p:txBody>
      </p:sp>
    </p:spTree>
    <p:extLst>
      <p:ext uri="{BB962C8B-B14F-4D97-AF65-F5344CB8AC3E}">
        <p14:creationId xmlns:p14="http://schemas.microsoft.com/office/powerpoint/2010/main" val="1230672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80207-626B-98A6-7A96-78F72897585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3A11B0D-B85F-D2C8-12F4-3D05FE98009E}"/>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A280B97-BCE2-6F15-8F37-D448F7DD153E}"/>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F582B1FA-CB7D-4D68-3DDE-88E527A14C48}"/>
              </a:ext>
            </a:extLst>
          </p:cNvPr>
          <p:cNvSpPr>
            <a:spLocks noGrp="1"/>
          </p:cNvSpPr>
          <p:nvPr>
            <p:ph type="sldNum" sz="quarter" idx="5"/>
          </p:nvPr>
        </p:nvSpPr>
        <p:spPr/>
        <p:txBody>
          <a:bodyPr/>
          <a:lstStyle/>
          <a:p>
            <a:fld id="{93A5670E-113F-46A1-8157-4ECD6B638D22}" type="slidenum">
              <a:rPr lang="es-US" smtClean="0"/>
              <a:t>16</a:t>
            </a:fld>
            <a:endParaRPr lang="es-US"/>
          </a:p>
        </p:txBody>
      </p:sp>
    </p:spTree>
    <p:extLst>
      <p:ext uri="{BB962C8B-B14F-4D97-AF65-F5344CB8AC3E}">
        <p14:creationId xmlns:p14="http://schemas.microsoft.com/office/powerpoint/2010/main" val="943868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17</a:t>
            </a:fld>
            <a:endParaRPr lang="es-US"/>
          </a:p>
        </p:txBody>
      </p:sp>
    </p:spTree>
    <p:extLst>
      <p:ext uri="{BB962C8B-B14F-4D97-AF65-F5344CB8AC3E}">
        <p14:creationId xmlns:p14="http://schemas.microsoft.com/office/powerpoint/2010/main" val="752636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BF1B0-8BFD-F9B6-2787-1C54D936798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84AAA6D-593D-DF39-88FD-343DD6316927}"/>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E50A4EC-640F-0BF9-5847-AEBD34B13E87}"/>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D5BA5611-6F40-70CF-CBC5-3BBC9935E633}"/>
              </a:ext>
            </a:extLst>
          </p:cNvPr>
          <p:cNvSpPr>
            <a:spLocks noGrp="1"/>
          </p:cNvSpPr>
          <p:nvPr>
            <p:ph type="sldNum" sz="quarter" idx="5"/>
          </p:nvPr>
        </p:nvSpPr>
        <p:spPr/>
        <p:txBody>
          <a:bodyPr/>
          <a:lstStyle/>
          <a:p>
            <a:fld id="{93A5670E-113F-46A1-8157-4ECD6B638D22}" type="slidenum">
              <a:rPr lang="es-US" smtClean="0"/>
              <a:t>18</a:t>
            </a:fld>
            <a:endParaRPr lang="es-US"/>
          </a:p>
        </p:txBody>
      </p:sp>
    </p:spTree>
    <p:extLst>
      <p:ext uri="{BB962C8B-B14F-4D97-AF65-F5344CB8AC3E}">
        <p14:creationId xmlns:p14="http://schemas.microsoft.com/office/powerpoint/2010/main" val="935623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19</a:t>
            </a:fld>
            <a:endParaRPr lang="es-US"/>
          </a:p>
        </p:txBody>
      </p:sp>
    </p:spTree>
    <p:extLst>
      <p:ext uri="{BB962C8B-B14F-4D97-AF65-F5344CB8AC3E}">
        <p14:creationId xmlns:p14="http://schemas.microsoft.com/office/powerpoint/2010/main" val="2685732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00120-B8C0-75A6-2927-A48E8E86A29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42F5AB67-2EB4-EB98-AB27-8E8632F19585}"/>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54120108-AA39-1CB3-E6F9-D279AD67076C}"/>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ADEFB366-2455-170C-2B01-E534BC07BDFE}"/>
              </a:ext>
            </a:extLst>
          </p:cNvPr>
          <p:cNvSpPr>
            <a:spLocks noGrp="1"/>
          </p:cNvSpPr>
          <p:nvPr>
            <p:ph type="sldNum" sz="quarter" idx="5"/>
          </p:nvPr>
        </p:nvSpPr>
        <p:spPr/>
        <p:txBody>
          <a:bodyPr/>
          <a:lstStyle/>
          <a:p>
            <a:fld id="{93A5670E-113F-46A1-8157-4ECD6B638D22}" type="slidenum">
              <a:rPr lang="es-US" smtClean="0"/>
              <a:t>3</a:t>
            </a:fld>
            <a:endParaRPr lang="es-US"/>
          </a:p>
        </p:txBody>
      </p:sp>
    </p:spTree>
    <p:extLst>
      <p:ext uri="{BB962C8B-B14F-4D97-AF65-F5344CB8AC3E}">
        <p14:creationId xmlns:p14="http://schemas.microsoft.com/office/powerpoint/2010/main" val="71581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21105-847A-74F9-C9C5-7DAFE1323C0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3DB2401-E3C4-7BDA-3B0A-5217E8C0BD2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0B21B8D-D62F-EAA4-8942-B48D30363B23}"/>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DD8596FB-5066-D2A2-AC10-40D899B878A3}"/>
              </a:ext>
            </a:extLst>
          </p:cNvPr>
          <p:cNvSpPr>
            <a:spLocks noGrp="1"/>
          </p:cNvSpPr>
          <p:nvPr>
            <p:ph type="sldNum" sz="quarter" idx="5"/>
          </p:nvPr>
        </p:nvSpPr>
        <p:spPr/>
        <p:txBody>
          <a:bodyPr/>
          <a:lstStyle/>
          <a:p>
            <a:fld id="{93A5670E-113F-46A1-8157-4ECD6B638D22}" type="slidenum">
              <a:rPr lang="es-US" smtClean="0"/>
              <a:t>4</a:t>
            </a:fld>
            <a:endParaRPr lang="es-US"/>
          </a:p>
        </p:txBody>
      </p:sp>
    </p:spTree>
    <p:extLst>
      <p:ext uri="{BB962C8B-B14F-4D97-AF65-F5344CB8AC3E}">
        <p14:creationId xmlns:p14="http://schemas.microsoft.com/office/powerpoint/2010/main" val="3953378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5</a:t>
            </a:fld>
            <a:endParaRPr lang="es-US"/>
          </a:p>
        </p:txBody>
      </p:sp>
    </p:spTree>
    <p:extLst>
      <p:ext uri="{BB962C8B-B14F-4D97-AF65-F5344CB8AC3E}">
        <p14:creationId xmlns:p14="http://schemas.microsoft.com/office/powerpoint/2010/main" val="621695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69F2C-DE23-EC5A-DC4A-977DBF5242F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0CE7F57E-458E-B706-4213-3B07B09ECB85}"/>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D1498CF-1716-44B1-0FC2-E5A268A2BD74}"/>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E54B2DD9-B656-9CBB-DF9C-DF31E61F3E41}"/>
              </a:ext>
            </a:extLst>
          </p:cNvPr>
          <p:cNvSpPr>
            <a:spLocks noGrp="1"/>
          </p:cNvSpPr>
          <p:nvPr>
            <p:ph type="sldNum" sz="quarter" idx="5"/>
          </p:nvPr>
        </p:nvSpPr>
        <p:spPr/>
        <p:txBody>
          <a:bodyPr/>
          <a:lstStyle/>
          <a:p>
            <a:fld id="{93A5670E-113F-46A1-8157-4ECD6B638D22}" type="slidenum">
              <a:rPr lang="es-US" smtClean="0"/>
              <a:t>6</a:t>
            </a:fld>
            <a:endParaRPr lang="es-US"/>
          </a:p>
        </p:txBody>
      </p:sp>
    </p:spTree>
    <p:extLst>
      <p:ext uri="{BB962C8B-B14F-4D97-AF65-F5344CB8AC3E}">
        <p14:creationId xmlns:p14="http://schemas.microsoft.com/office/powerpoint/2010/main" val="3299477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7</a:t>
            </a:fld>
            <a:endParaRPr lang="es-US"/>
          </a:p>
        </p:txBody>
      </p:sp>
    </p:spTree>
    <p:extLst>
      <p:ext uri="{BB962C8B-B14F-4D97-AF65-F5344CB8AC3E}">
        <p14:creationId xmlns:p14="http://schemas.microsoft.com/office/powerpoint/2010/main" val="3909429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4FBA5-E5F1-EF78-53E1-93AD9538F9E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9DF55B88-B88B-4695-280F-3F0A8ADC42F6}"/>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2AB73B-5752-DDC0-ADBA-FF664CA2E193}"/>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DC435CB4-1164-076C-F59D-A6B237F2C12B}"/>
              </a:ext>
            </a:extLst>
          </p:cNvPr>
          <p:cNvSpPr>
            <a:spLocks noGrp="1"/>
          </p:cNvSpPr>
          <p:nvPr>
            <p:ph type="sldNum" sz="quarter" idx="5"/>
          </p:nvPr>
        </p:nvSpPr>
        <p:spPr/>
        <p:txBody>
          <a:bodyPr/>
          <a:lstStyle/>
          <a:p>
            <a:fld id="{93A5670E-113F-46A1-8157-4ECD6B638D22}" type="slidenum">
              <a:rPr lang="es-US" smtClean="0"/>
              <a:t>8</a:t>
            </a:fld>
            <a:endParaRPr lang="es-US"/>
          </a:p>
        </p:txBody>
      </p:sp>
    </p:spTree>
    <p:extLst>
      <p:ext uri="{BB962C8B-B14F-4D97-AF65-F5344CB8AC3E}">
        <p14:creationId xmlns:p14="http://schemas.microsoft.com/office/powerpoint/2010/main" val="2722118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
        <p:nvSpPr>
          <p:cNvPr id="4" name="Marcador de número de diapositiva 3"/>
          <p:cNvSpPr>
            <a:spLocks noGrp="1"/>
          </p:cNvSpPr>
          <p:nvPr>
            <p:ph type="sldNum" sz="quarter" idx="5"/>
          </p:nvPr>
        </p:nvSpPr>
        <p:spPr/>
        <p:txBody>
          <a:bodyPr/>
          <a:lstStyle/>
          <a:p>
            <a:fld id="{93A5670E-113F-46A1-8157-4ECD6B638D22}" type="slidenum">
              <a:rPr lang="es-US" smtClean="0"/>
              <a:t>9</a:t>
            </a:fld>
            <a:endParaRPr lang="es-US"/>
          </a:p>
        </p:txBody>
      </p:sp>
    </p:spTree>
    <p:extLst>
      <p:ext uri="{BB962C8B-B14F-4D97-AF65-F5344CB8AC3E}">
        <p14:creationId xmlns:p14="http://schemas.microsoft.com/office/powerpoint/2010/main" val="2211934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9D367-4015-F59F-AF4D-79B5036F68D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6D5DAB0-D3A4-0248-9E3F-02CA6886C90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C6F5117-4F3E-0A5B-8B07-4868A77F4BDC}"/>
              </a:ext>
            </a:extLst>
          </p:cNvPr>
          <p:cNvSpPr>
            <a:spLocks noGrp="1"/>
          </p:cNvSpPr>
          <p:nvPr>
            <p:ph type="body" idx="1"/>
          </p:nvPr>
        </p:nvSpPr>
        <p:spPr/>
        <p:txBody>
          <a:bodyPr/>
          <a:lstStyle/>
          <a:p>
            <a:endParaRPr lang="es-US" dirty="0"/>
          </a:p>
        </p:txBody>
      </p:sp>
      <p:sp>
        <p:nvSpPr>
          <p:cNvPr id="4" name="Marcador de número de diapositiva 3">
            <a:extLst>
              <a:ext uri="{FF2B5EF4-FFF2-40B4-BE49-F238E27FC236}">
                <a16:creationId xmlns:a16="http://schemas.microsoft.com/office/drawing/2014/main" id="{E5F61586-9E8C-BFA5-082F-6DA36AB2D909}"/>
              </a:ext>
            </a:extLst>
          </p:cNvPr>
          <p:cNvSpPr>
            <a:spLocks noGrp="1"/>
          </p:cNvSpPr>
          <p:nvPr>
            <p:ph type="sldNum" sz="quarter" idx="5"/>
          </p:nvPr>
        </p:nvSpPr>
        <p:spPr/>
        <p:txBody>
          <a:bodyPr/>
          <a:lstStyle/>
          <a:p>
            <a:fld id="{93A5670E-113F-46A1-8157-4ECD6B638D22}" type="slidenum">
              <a:rPr lang="es-US" smtClean="0"/>
              <a:t>10</a:t>
            </a:fld>
            <a:endParaRPr lang="es-US"/>
          </a:p>
        </p:txBody>
      </p:sp>
    </p:spTree>
    <p:extLst>
      <p:ext uri="{BB962C8B-B14F-4D97-AF65-F5344CB8AC3E}">
        <p14:creationId xmlns:p14="http://schemas.microsoft.com/office/powerpoint/2010/main" val="722710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CBAF1C-340B-4A06-A335-87B8B294E1CF}"/>
              </a:ext>
            </a:extLst>
          </p:cNvPr>
          <p:cNvSpPr>
            <a:spLocks noGrp="1"/>
          </p:cNvSpPr>
          <p:nvPr>
            <p:ph type="ctrTitle" hasCustomPrompt="1"/>
          </p:nvPr>
        </p:nvSpPr>
        <p:spPr>
          <a:xfrm>
            <a:off x="3344261" y="1767353"/>
            <a:ext cx="5316264" cy="1999210"/>
          </a:xfrm>
        </p:spPr>
        <p:txBody>
          <a:bodyPr anchor="b"/>
          <a:lstStyle>
            <a:lvl1pPr marL="0" marR="0" indent="0" algn="ctr" defTabSz="685800" rtl="0" eaLnBrk="1" fontAlgn="auto" latinLnBrk="0" hangingPunct="1">
              <a:lnSpc>
                <a:spcPct val="90000"/>
              </a:lnSpc>
              <a:spcBef>
                <a:spcPct val="0"/>
              </a:spcBef>
              <a:spcAft>
                <a:spcPts val="0"/>
              </a:spcAft>
              <a:buClrTx/>
              <a:buSzTx/>
              <a:buFontTx/>
              <a:buNone/>
              <a:tabLst/>
              <a:defRPr sz="2400"/>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lang="es-MX" sz="4800" dirty="0">
                <a:latin typeface="Futura Md BT" panose="020B0602020204020303" pitchFamily="34" charset="0"/>
              </a:rPr>
              <a:t>EJEMPLO DE FORMATO DE PRESENTACIONES</a:t>
            </a:r>
            <a:br>
              <a:rPr lang="es-NI" sz="4800" dirty="0">
                <a:latin typeface="Futura Md BT" panose="020B0602020204020303" pitchFamily="34" charset="0"/>
              </a:rPr>
            </a:br>
            <a:endParaRPr lang="es-CR" dirty="0"/>
          </a:p>
        </p:txBody>
      </p:sp>
      <p:sp>
        <p:nvSpPr>
          <p:cNvPr id="3" name="Subtítulo 2">
            <a:extLst>
              <a:ext uri="{FF2B5EF4-FFF2-40B4-BE49-F238E27FC236}">
                <a16:creationId xmlns:a16="http://schemas.microsoft.com/office/drawing/2014/main" id="{1ACD6AC5-4BEB-4DD2-A58E-BF4FA558D036}"/>
              </a:ext>
            </a:extLst>
          </p:cNvPr>
          <p:cNvSpPr>
            <a:spLocks noGrp="1"/>
          </p:cNvSpPr>
          <p:nvPr>
            <p:ph type="subTitle" idx="1" hasCustomPrompt="1"/>
          </p:nvPr>
        </p:nvSpPr>
        <p:spPr>
          <a:xfrm>
            <a:off x="737695" y="5476629"/>
            <a:ext cx="6858000" cy="49699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algn="ctr"/>
            <a:r>
              <a:rPr lang="es-MX" sz="1800" dirty="0">
                <a:latin typeface="Futura Md BT" panose="020B0602020204020303" pitchFamily="34" charset="0"/>
              </a:rPr>
              <a:t>Noviembre 2018</a:t>
            </a:r>
            <a:endParaRPr lang="es-NI" sz="1800" dirty="0">
              <a:latin typeface="Futura Md BT" panose="020B0602020204020303" pitchFamily="34" charset="0"/>
            </a:endParaRPr>
          </a:p>
        </p:txBody>
      </p:sp>
      <p:sp>
        <p:nvSpPr>
          <p:cNvPr id="4" name="Marcador de fecha 3">
            <a:extLst>
              <a:ext uri="{FF2B5EF4-FFF2-40B4-BE49-F238E27FC236}">
                <a16:creationId xmlns:a16="http://schemas.microsoft.com/office/drawing/2014/main" id="{EBA89DAF-75C8-4B30-AC36-CF8852255393}"/>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5" name="Marcador de pie de página 4">
            <a:extLst>
              <a:ext uri="{FF2B5EF4-FFF2-40B4-BE49-F238E27FC236}">
                <a16:creationId xmlns:a16="http://schemas.microsoft.com/office/drawing/2014/main" id="{C571237A-1DE3-4BD7-B363-88E3BC190EA3}"/>
              </a:ext>
            </a:extLst>
          </p:cNvPr>
          <p:cNvSpPr>
            <a:spLocks noGrp="1"/>
          </p:cNvSpPr>
          <p:nvPr>
            <p:ph type="ftr" sz="quarter" idx="11"/>
          </p:nvPr>
        </p:nvSpPr>
        <p:spPr/>
        <p:txBody>
          <a:bodyPr/>
          <a:lstStyle/>
          <a:p>
            <a:endParaRPr lang="es-NI"/>
          </a:p>
        </p:txBody>
      </p:sp>
      <p:sp>
        <p:nvSpPr>
          <p:cNvPr id="6" name="Marcador de número de diapositiva 5">
            <a:extLst>
              <a:ext uri="{FF2B5EF4-FFF2-40B4-BE49-F238E27FC236}">
                <a16:creationId xmlns:a16="http://schemas.microsoft.com/office/drawing/2014/main" id="{E6B586D5-221F-4D48-A74B-6F97CC982B4C}"/>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185714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0AC27-4131-4789-9900-865B8C9374F5}"/>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E7AD420E-0D64-4472-8FB1-746A98292DA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299B3DB5-C5AF-4A49-8959-70240E8BE103}"/>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5" name="Marcador de pie de página 4">
            <a:extLst>
              <a:ext uri="{FF2B5EF4-FFF2-40B4-BE49-F238E27FC236}">
                <a16:creationId xmlns:a16="http://schemas.microsoft.com/office/drawing/2014/main" id="{E502A08B-F262-4F04-95A8-276CC3AA13C2}"/>
              </a:ext>
            </a:extLst>
          </p:cNvPr>
          <p:cNvSpPr>
            <a:spLocks noGrp="1"/>
          </p:cNvSpPr>
          <p:nvPr>
            <p:ph type="ftr" sz="quarter" idx="11"/>
          </p:nvPr>
        </p:nvSpPr>
        <p:spPr/>
        <p:txBody>
          <a:bodyPr/>
          <a:lstStyle/>
          <a:p>
            <a:endParaRPr lang="es-NI"/>
          </a:p>
        </p:txBody>
      </p:sp>
      <p:sp>
        <p:nvSpPr>
          <p:cNvPr id="6" name="Marcador de número de diapositiva 5">
            <a:extLst>
              <a:ext uri="{FF2B5EF4-FFF2-40B4-BE49-F238E27FC236}">
                <a16:creationId xmlns:a16="http://schemas.microsoft.com/office/drawing/2014/main" id="{C53B90F9-4B40-4CAA-983B-07931FF3104F}"/>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324639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2AFF705-5609-4B2C-8FA7-90F36B50E416}"/>
              </a:ext>
            </a:extLst>
          </p:cNvPr>
          <p:cNvSpPr>
            <a:spLocks noGrp="1"/>
          </p:cNvSpPr>
          <p:nvPr>
            <p:ph type="title" orient="vert"/>
          </p:nvPr>
        </p:nvSpPr>
        <p:spPr>
          <a:xfrm>
            <a:off x="6543676" y="365125"/>
            <a:ext cx="1971675" cy="5811838"/>
          </a:xfrm>
        </p:spPr>
        <p:txBody>
          <a:bodyPr vert="eaVert"/>
          <a:lstStyle/>
          <a:p>
            <a:r>
              <a:rPr lang="es-ES"/>
              <a:t>Haga clic para modificar el estilo de título del patrón</a:t>
            </a:r>
            <a:endParaRPr lang="es-CR"/>
          </a:p>
        </p:txBody>
      </p:sp>
      <p:sp>
        <p:nvSpPr>
          <p:cNvPr id="3" name="Marcador de texto vertical 2">
            <a:extLst>
              <a:ext uri="{FF2B5EF4-FFF2-40B4-BE49-F238E27FC236}">
                <a16:creationId xmlns:a16="http://schemas.microsoft.com/office/drawing/2014/main" id="{B2EA799F-4FE5-420B-AE60-9F207F4C7C66}"/>
              </a:ext>
            </a:extLst>
          </p:cNvPr>
          <p:cNvSpPr>
            <a:spLocks noGrp="1"/>
          </p:cNvSpPr>
          <p:nvPr>
            <p:ph type="body" orient="vert" idx="1"/>
          </p:nvPr>
        </p:nvSpPr>
        <p:spPr>
          <a:xfrm>
            <a:off x="628651"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25FE4711-63D4-4522-9193-68189D6CC521}"/>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5" name="Marcador de pie de página 4">
            <a:extLst>
              <a:ext uri="{FF2B5EF4-FFF2-40B4-BE49-F238E27FC236}">
                <a16:creationId xmlns:a16="http://schemas.microsoft.com/office/drawing/2014/main" id="{77C61359-C25D-44B0-B6DC-467FEAECDC80}"/>
              </a:ext>
            </a:extLst>
          </p:cNvPr>
          <p:cNvSpPr>
            <a:spLocks noGrp="1"/>
          </p:cNvSpPr>
          <p:nvPr>
            <p:ph type="ftr" sz="quarter" idx="11"/>
          </p:nvPr>
        </p:nvSpPr>
        <p:spPr/>
        <p:txBody>
          <a:bodyPr/>
          <a:lstStyle/>
          <a:p>
            <a:endParaRPr lang="es-NI"/>
          </a:p>
        </p:txBody>
      </p:sp>
      <p:sp>
        <p:nvSpPr>
          <p:cNvPr id="6" name="Marcador de número de diapositiva 5">
            <a:extLst>
              <a:ext uri="{FF2B5EF4-FFF2-40B4-BE49-F238E27FC236}">
                <a16:creationId xmlns:a16="http://schemas.microsoft.com/office/drawing/2014/main" id="{90AB1BC1-EED1-42C7-8B44-A4AF8A41C115}"/>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3830393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3F3BF5-0C72-49B9-91CC-DA1B69EE662E}"/>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EECFDD65-41A1-433B-ABAF-8F54DC959AD6}"/>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05F77F2B-5FD8-45BD-9DA4-2B226535E702}"/>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5" name="Marcador de pie de página 4">
            <a:extLst>
              <a:ext uri="{FF2B5EF4-FFF2-40B4-BE49-F238E27FC236}">
                <a16:creationId xmlns:a16="http://schemas.microsoft.com/office/drawing/2014/main" id="{A609B907-6FC9-43C4-9529-DFB9F13B7AF5}"/>
              </a:ext>
            </a:extLst>
          </p:cNvPr>
          <p:cNvSpPr>
            <a:spLocks noGrp="1"/>
          </p:cNvSpPr>
          <p:nvPr>
            <p:ph type="ftr" sz="quarter" idx="11"/>
          </p:nvPr>
        </p:nvSpPr>
        <p:spPr/>
        <p:txBody>
          <a:bodyPr/>
          <a:lstStyle/>
          <a:p>
            <a:endParaRPr lang="es-NI"/>
          </a:p>
        </p:txBody>
      </p:sp>
      <p:sp>
        <p:nvSpPr>
          <p:cNvPr id="6" name="Marcador de número de diapositiva 5">
            <a:extLst>
              <a:ext uri="{FF2B5EF4-FFF2-40B4-BE49-F238E27FC236}">
                <a16:creationId xmlns:a16="http://schemas.microsoft.com/office/drawing/2014/main" id="{7790FC79-90F9-435F-9646-473314EFF06C}"/>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104595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DD246A-F3F5-46BF-9F8F-426677B5826D}"/>
              </a:ext>
            </a:extLst>
          </p:cNvPr>
          <p:cNvSpPr>
            <a:spLocks noGrp="1"/>
          </p:cNvSpPr>
          <p:nvPr>
            <p:ph type="title"/>
          </p:nvPr>
        </p:nvSpPr>
        <p:spPr>
          <a:xfrm>
            <a:off x="623888" y="1709741"/>
            <a:ext cx="7886700" cy="2852737"/>
          </a:xfrm>
        </p:spPr>
        <p:txBody>
          <a:bodyPr anchor="b"/>
          <a:lstStyle>
            <a:lvl1pPr>
              <a:defRPr sz="4500"/>
            </a:lvl1p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04E5096F-D63A-49DF-A89E-8F41C2211F2C}"/>
              </a:ext>
            </a:extLst>
          </p:cNvPr>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89E045F8-0464-4675-AB53-6B9B6FF811C0}"/>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5" name="Marcador de pie de página 4">
            <a:extLst>
              <a:ext uri="{FF2B5EF4-FFF2-40B4-BE49-F238E27FC236}">
                <a16:creationId xmlns:a16="http://schemas.microsoft.com/office/drawing/2014/main" id="{C2FCB580-83BE-4D44-9CE7-B074C7B09A16}"/>
              </a:ext>
            </a:extLst>
          </p:cNvPr>
          <p:cNvSpPr>
            <a:spLocks noGrp="1"/>
          </p:cNvSpPr>
          <p:nvPr>
            <p:ph type="ftr" sz="quarter" idx="11"/>
          </p:nvPr>
        </p:nvSpPr>
        <p:spPr/>
        <p:txBody>
          <a:bodyPr/>
          <a:lstStyle/>
          <a:p>
            <a:endParaRPr lang="es-NI"/>
          </a:p>
        </p:txBody>
      </p:sp>
      <p:sp>
        <p:nvSpPr>
          <p:cNvPr id="6" name="Marcador de número de diapositiva 5">
            <a:extLst>
              <a:ext uri="{FF2B5EF4-FFF2-40B4-BE49-F238E27FC236}">
                <a16:creationId xmlns:a16="http://schemas.microsoft.com/office/drawing/2014/main" id="{9D9FA917-2F7E-4756-96C7-2AAEEC17A849}"/>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296918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CE4B4-7FD6-43DC-B30A-F5A600EA8D48}"/>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81063A32-6635-4911-99FB-C4ADCDFA6E25}"/>
              </a:ext>
            </a:extLst>
          </p:cNvPr>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a:extLst>
              <a:ext uri="{FF2B5EF4-FFF2-40B4-BE49-F238E27FC236}">
                <a16:creationId xmlns:a16="http://schemas.microsoft.com/office/drawing/2014/main" id="{4402C32F-69C5-456F-A763-C82385623C3A}"/>
              </a:ext>
            </a:extLst>
          </p:cNvPr>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a:extLst>
              <a:ext uri="{FF2B5EF4-FFF2-40B4-BE49-F238E27FC236}">
                <a16:creationId xmlns:a16="http://schemas.microsoft.com/office/drawing/2014/main" id="{E9ADDD2F-C3B2-4E76-B0C9-4491652708F2}"/>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6" name="Marcador de pie de página 5">
            <a:extLst>
              <a:ext uri="{FF2B5EF4-FFF2-40B4-BE49-F238E27FC236}">
                <a16:creationId xmlns:a16="http://schemas.microsoft.com/office/drawing/2014/main" id="{01617431-204A-4350-A279-DA98E1E5100C}"/>
              </a:ext>
            </a:extLst>
          </p:cNvPr>
          <p:cNvSpPr>
            <a:spLocks noGrp="1"/>
          </p:cNvSpPr>
          <p:nvPr>
            <p:ph type="ftr" sz="quarter" idx="11"/>
          </p:nvPr>
        </p:nvSpPr>
        <p:spPr/>
        <p:txBody>
          <a:bodyPr/>
          <a:lstStyle/>
          <a:p>
            <a:endParaRPr lang="es-NI"/>
          </a:p>
        </p:txBody>
      </p:sp>
      <p:sp>
        <p:nvSpPr>
          <p:cNvPr id="7" name="Marcador de número de diapositiva 6">
            <a:extLst>
              <a:ext uri="{FF2B5EF4-FFF2-40B4-BE49-F238E27FC236}">
                <a16:creationId xmlns:a16="http://schemas.microsoft.com/office/drawing/2014/main" id="{80F33C07-03D0-44A0-8657-F96C966D2CE1}"/>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313137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9AEE20-4A2E-4C8B-9192-8E11B48C1E56}"/>
              </a:ext>
            </a:extLst>
          </p:cNvPr>
          <p:cNvSpPr>
            <a:spLocks noGrp="1"/>
          </p:cNvSpPr>
          <p:nvPr>
            <p:ph type="title"/>
          </p:nvPr>
        </p:nvSpPr>
        <p:spPr>
          <a:xfrm>
            <a:off x="629841" y="365128"/>
            <a:ext cx="7886700" cy="1325563"/>
          </a:xfrm>
        </p:spPr>
        <p:txBody>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91DE88DC-CE2B-45DF-B578-B6DED9E14EC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846E78CB-84BE-418E-AAAC-FE76A30AB9CA}"/>
              </a:ext>
            </a:extLst>
          </p:cNvPr>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a:extLst>
              <a:ext uri="{FF2B5EF4-FFF2-40B4-BE49-F238E27FC236}">
                <a16:creationId xmlns:a16="http://schemas.microsoft.com/office/drawing/2014/main" id="{75F74EBF-C982-450B-BFBE-F7DD6047C014}"/>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A5739B4-3552-474D-828C-A3382E04676D}"/>
              </a:ext>
            </a:extLst>
          </p:cNvPr>
          <p:cNvSpPr>
            <a:spLocks noGrp="1"/>
          </p:cNvSpPr>
          <p:nvPr>
            <p:ph sz="quarter" idx="4"/>
          </p:nvPr>
        </p:nvSpPr>
        <p:spPr>
          <a:xfrm>
            <a:off x="4629151"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a:extLst>
              <a:ext uri="{FF2B5EF4-FFF2-40B4-BE49-F238E27FC236}">
                <a16:creationId xmlns:a16="http://schemas.microsoft.com/office/drawing/2014/main" id="{3B78A702-D590-4520-B8AD-BA4910CDD139}"/>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8" name="Marcador de pie de página 7">
            <a:extLst>
              <a:ext uri="{FF2B5EF4-FFF2-40B4-BE49-F238E27FC236}">
                <a16:creationId xmlns:a16="http://schemas.microsoft.com/office/drawing/2014/main" id="{0A52BC0B-0811-4943-935D-8C92F942E329}"/>
              </a:ext>
            </a:extLst>
          </p:cNvPr>
          <p:cNvSpPr>
            <a:spLocks noGrp="1"/>
          </p:cNvSpPr>
          <p:nvPr>
            <p:ph type="ftr" sz="quarter" idx="11"/>
          </p:nvPr>
        </p:nvSpPr>
        <p:spPr/>
        <p:txBody>
          <a:bodyPr/>
          <a:lstStyle/>
          <a:p>
            <a:endParaRPr lang="es-NI"/>
          </a:p>
        </p:txBody>
      </p:sp>
      <p:sp>
        <p:nvSpPr>
          <p:cNvPr id="9" name="Marcador de número de diapositiva 8">
            <a:extLst>
              <a:ext uri="{FF2B5EF4-FFF2-40B4-BE49-F238E27FC236}">
                <a16:creationId xmlns:a16="http://schemas.microsoft.com/office/drawing/2014/main" id="{1366AE0C-B695-4F8B-9E46-478870DF7AB4}"/>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407374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183A14-301B-44F6-BDF2-842E5978E87B}"/>
              </a:ext>
            </a:extLst>
          </p:cNvPr>
          <p:cNvSpPr>
            <a:spLocks noGrp="1"/>
          </p:cNvSpPr>
          <p:nvPr>
            <p:ph type="title"/>
          </p:nvPr>
        </p:nvSpPr>
        <p:spPr/>
        <p:txBody>
          <a:bodyPr/>
          <a:lstStyle/>
          <a:p>
            <a:r>
              <a:rPr lang="es-ES"/>
              <a:t>Haga clic para modificar el estilo de título del patrón</a:t>
            </a:r>
            <a:endParaRPr lang="es-CR"/>
          </a:p>
        </p:txBody>
      </p:sp>
      <p:sp>
        <p:nvSpPr>
          <p:cNvPr id="3" name="Marcador de fecha 2">
            <a:extLst>
              <a:ext uri="{FF2B5EF4-FFF2-40B4-BE49-F238E27FC236}">
                <a16:creationId xmlns:a16="http://schemas.microsoft.com/office/drawing/2014/main" id="{DBAFEBD0-136D-4274-822A-1312C35AFA9A}"/>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4" name="Marcador de pie de página 3">
            <a:extLst>
              <a:ext uri="{FF2B5EF4-FFF2-40B4-BE49-F238E27FC236}">
                <a16:creationId xmlns:a16="http://schemas.microsoft.com/office/drawing/2014/main" id="{2F1C3116-39F1-4751-A4CA-ABA0A1BED913}"/>
              </a:ext>
            </a:extLst>
          </p:cNvPr>
          <p:cNvSpPr>
            <a:spLocks noGrp="1"/>
          </p:cNvSpPr>
          <p:nvPr>
            <p:ph type="ftr" sz="quarter" idx="11"/>
          </p:nvPr>
        </p:nvSpPr>
        <p:spPr/>
        <p:txBody>
          <a:bodyPr/>
          <a:lstStyle/>
          <a:p>
            <a:endParaRPr lang="es-NI"/>
          </a:p>
        </p:txBody>
      </p:sp>
      <p:sp>
        <p:nvSpPr>
          <p:cNvPr id="5" name="Marcador de número de diapositiva 4">
            <a:extLst>
              <a:ext uri="{FF2B5EF4-FFF2-40B4-BE49-F238E27FC236}">
                <a16:creationId xmlns:a16="http://schemas.microsoft.com/office/drawing/2014/main" id="{8C961893-9371-4917-A445-6D966F5AED48}"/>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2917210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76A2132-7344-4C08-A09D-3E9B6290B197}"/>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3" name="Marcador de pie de página 2">
            <a:extLst>
              <a:ext uri="{FF2B5EF4-FFF2-40B4-BE49-F238E27FC236}">
                <a16:creationId xmlns:a16="http://schemas.microsoft.com/office/drawing/2014/main" id="{2A223F21-4A66-47C3-8B84-D67F9530CB0D}"/>
              </a:ext>
            </a:extLst>
          </p:cNvPr>
          <p:cNvSpPr>
            <a:spLocks noGrp="1"/>
          </p:cNvSpPr>
          <p:nvPr>
            <p:ph type="ftr" sz="quarter" idx="11"/>
          </p:nvPr>
        </p:nvSpPr>
        <p:spPr/>
        <p:txBody>
          <a:bodyPr/>
          <a:lstStyle/>
          <a:p>
            <a:endParaRPr lang="es-NI"/>
          </a:p>
        </p:txBody>
      </p:sp>
      <p:sp>
        <p:nvSpPr>
          <p:cNvPr id="4" name="Marcador de número de diapositiva 3">
            <a:extLst>
              <a:ext uri="{FF2B5EF4-FFF2-40B4-BE49-F238E27FC236}">
                <a16:creationId xmlns:a16="http://schemas.microsoft.com/office/drawing/2014/main" id="{88E0F97E-84BD-4B79-8709-BB149BC98E34}"/>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16199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CC09A4-5F47-4C14-9C73-ECC35D3FC760}"/>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R"/>
          </a:p>
        </p:txBody>
      </p:sp>
      <p:sp>
        <p:nvSpPr>
          <p:cNvPr id="3" name="Marcador de contenido 2">
            <a:extLst>
              <a:ext uri="{FF2B5EF4-FFF2-40B4-BE49-F238E27FC236}">
                <a16:creationId xmlns:a16="http://schemas.microsoft.com/office/drawing/2014/main" id="{0B23FCA2-8059-455B-AAFD-414305E101F3}"/>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a:extLst>
              <a:ext uri="{FF2B5EF4-FFF2-40B4-BE49-F238E27FC236}">
                <a16:creationId xmlns:a16="http://schemas.microsoft.com/office/drawing/2014/main" id="{811F62B2-2D10-4F71-8660-969A896D09E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id="{32FD0809-C6FC-43DD-838C-90523CBB6F8A}"/>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6" name="Marcador de pie de página 5">
            <a:extLst>
              <a:ext uri="{FF2B5EF4-FFF2-40B4-BE49-F238E27FC236}">
                <a16:creationId xmlns:a16="http://schemas.microsoft.com/office/drawing/2014/main" id="{24F07DC5-EACD-47D6-A157-91645E6E75FD}"/>
              </a:ext>
            </a:extLst>
          </p:cNvPr>
          <p:cNvSpPr>
            <a:spLocks noGrp="1"/>
          </p:cNvSpPr>
          <p:nvPr>
            <p:ph type="ftr" sz="quarter" idx="11"/>
          </p:nvPr>
        </p:nvSpPr>
        <p:spPr/>
        <p:txBody>
          <a:bodyPr/>
          <a:lstStyle/>
          <a:p>
            <a:endParaRPr lang="es-NI"/>
          </a:p>
        </p:txBody>
      </p:sp>
      <p:sp>
        <p:nvSpPr>
          <p:cNvPr id="7" name="Marcador de número de diapositiva 6">
            <a:extLst>
              <a:ext uri="{FF2B5EF4-FFF2-40B4-BE49-F238E27FC236}">
                <a16:creationId xmlns:a16="http://schemas.microsoft.com/office/drawing/2014/main" id="{80C2DBC7-285B-4290-89B5-0AF123DD0922}"/>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2603067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B73E11-7EDB-465F-AFEB-A91DF1E22993}"/>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R"/>
          </a:p>
        </p:txBody>
      </p:sp>
      <p:sp>
        <p:nvSpPr>
          <p:cNvPr id="3" name="Marcador de posición de imagen 2">
            <a:extLst>
              <a:ext uri="{FF2B5EF4-FFF2-40B4-BE49-F238E27FC236}">
                <a16:creationId xmlns:a16="http://schemas.microsoft.com/office/drawing/2014/main" id="{58D9913B-ED67-4886-ACCC-5CAE338F4222}"/>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R"/>
          </a:p>
        </p:txBody>
      </p:sp>
      <p:sp>
        <p:nvSpPr>
          <p:cNvPr id="4" name="Marcador de texto 3">
            <a:extLst>
              <a:ext uri="{FF2B5EF4-FFF2-40B4-BE49-F238E27FC236}">
                <a16:creationId xmlns:a16="http://schemas.microsoft.com/office/drawing/2014/main" id="{CCE7D990-2379-41EB-A695-6E2469EAB1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Marcador de fecha 4">
            <a:extLst>
              <a:ext uri="{FF2B5EF4-FFF2-40B4-BE49-F238E27FC236}">
                <a16:creationId xmlns:a16="http://schemas.microsoft.com/office/drawing/2014/main" id="{AA8EF70E-9EF0-414B-9969-723B2BACCC20}"/>
              </a:ext>
            </a:extLst>
          </p:cNvPr>
          <p:cNvSpPr>
            <a:spLocks noGrp="1"/>
          </p:cNvSpPr>
          <p:nvPr>
            <p:ph type="dt" sz="half" idx="10"/>
          </p:nvPr>
        </p:nvSpPr>
        <p:spPr/>
        <p:txBody>
          <a:bodyPr/>
          <a:lstStyle/>
          <a:p>
            <a:fld id="{F7D0DC50-2278-40E2-BB0B-7F3187FFFDA0}" type="datetimeFigureOut">
              <a:rPr lang="es-NI" smtClean="0"/>
              <a:t>12/11/2024</a:t>
            </a:fld>
            <a:endParaRPr lang="es-NI"/>
          </a:p>
        </p:txBody>
      </p:sp>
      <p:sp>
        <p:nvSpPr>
          <p:cNvPr id="6" name="Marcador de pie de página 5">
            <a:extLst>
              <a:ext uri="{FF2B5EF4-FFF2-40B4-BE49-F238E27FC236}">
                <a16:creationId xmlns:a16="http://schemas.microsoft.com/office/drawing/2014/main" id="{EA29A7C4-CBBD-41F1-83C6-A09B0D58B1E6}"/>
              </a:ext>
            </a:extLst>
          </p:cNvPr>
          <p:cNvSpPr>
            <a:spLocks noGrp="1"/>
          </p:cNvSpPr>
          <p:nvPr>
            <p:ph type="ftr" sz="quarter" idx="11"/>
          </p:nvPr>
        </p:nvSpPr>
        <p:spPr/>
        <p:txBody>
          <a:bodyPr/>
          <a:lstStyle/>
          <a:p>
            <a:endParaRPr lang="es-NI"/>
          </a:p>
        </p:txBody>
      </p:sp>
      <p:sp>
        <p:nvSpPr>
          <p:cNvPr id="7" name="Marcador de número de diapositiva 6">
            <a:extLst>
              <a:ext uri="{FF2B5EF4-FFF2-40B4-BE49-F238E27FC236}">
                <a16:creationId xmlns:a16="http://schemas.microsoft.com/office/drawing/2014/main" id="{C7CBF47C-F362-4822-A672-9EECC4D407C2}"/>
              </a:ext>
            </a:extLst>
          </p:cNvPr>
          <p:cNvSpPr>
            <a:spLocks noGrp="1"/>
          </p:cNvSpPr>
          <p:nvPr>
            <p:ph type="sldNum" sz="quarter" idx="12"/>
          </p:nvPr>
        </p:nvSpPr>
        <p:spPr/>
        <p:txBody>
          <a:bodyPr/>
          <a:lstStyle/>
          <a:p>
            <a:fld id="{5D986E35-2AD6-4B35-92EC-CA64046EB563}" type="slidenum">
              <a:rPr lang="es-NI" smtClean="0"/>
              <a:t>‹Nº›</a:t>
            </a:fld>
            <a:endParaRPr lang="es-NI"/>
          </a:p>
        </p:txBody>
      </p:sp>
    </p:spTree>
    <p:extLst>
      <p:ext uri="{BB962C8B-B14F-4D97-AF65-F5344CB8AC3E}">
        <p14:creationId xmlns:p14="http://schemas.microsoft.com/office/powerpoint/2010/main" val="200695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25B8039-37FA-4EC7-BD07-F041B1A82FB7}"/>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a:extLst>
              <a:ext uri="{FF2B5EF4-FFF2-40B4-BE49-F238E27FC236}">
                <a16:creationId xmlns:a16="http://schemas.microsoft.com/office/drawing/2014/main" id="{87EADC42-FD90-4DA2-AFB1-A0CB839845F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a:extLst>
              <a:ext uri="{FF2B5EF4-FFF2-40B4-BE49-F238E27FC236}">
                <a16:creationId xmlns:a16="http://schemas.microsoft.com/office/drawing/2014/main" id="{4BC57681-2D02-400D-8E26-F1B57B2C729D}"/>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latin typeface="Futura Lt BT" panose="020B0402020204020303" pitchFamily="34" charset="0"/>
              </a:defRPr>
            </a:lvl1pPr>
          </a:lstStyle>
          <a:p>
            <a:fld id="{F7D0DC50-2278-40E2-BB0B-7F3187FFFDA0}" type="datetimeFigureOut">
              <a:rPr lang="es-NI" smtClean="0"/>
              <a:pPr/>
              <a:t>12/11/2024</a:t>
            </a:fld>
            <a:endParaRPr lang="es-NI"/>
          </a:p>
        </p:txBody>
      </p:sp>
      <p:sp>
        <p:nvSpPr>
          <p:cNvPr id="5" name="Marcador de pie de página 4">
            <a:extLst>
              <a:ext uri="{FF2B5EF4-FFF2-40B4-BE49-F238E27FC236}">
                <a16:creationId xmlns:a16="http://schemas.microsoft.com/office/drawing/2014/main" id="{0F19EC82-D1AA-4AC7-BBBE-0C97BF5DB5AA}"/>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latin typeface="Futura Lt BT" panose="020B0402020204020303" pitchFamily="34" charset="0"/>
              </a:defRPr>
            </a:lvl1pPr>
          </a:lstStyle>
          <a:p>
            <a:endParaRPr lang="es-NI"/>
          </a:p>
        </p:txBody>
      </p:sp>
      <p:sp>
        <p:nvSpPr>
          <p:cNvPr id="6" name="Marcador de número de diapositiva 5">
            <a:extLst>
              <a:ext uri="{FF2B5EF4-FFF2-40B4-BE49-F238E27FC236}">
                <a16:creationId xmlns:a16="http://schemas.microsoft.com/office/drawing/2014/main" id="{F63E3009-E095-46F0-A03F-7FC71A809CA1}"/>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latin typeface="Futura Lt BT" panose="020B0402020204020303" pitchFamily="34" charset="0"/>
              </a:defRPr>
            </a:lvl1pPr>
          </a:lstStyle>
          <a:p>
            <a:fld id="{5D986E35-2AD6-4B35-92EC-CA64046EB563}" type="slidenum">
              <a:rPr lang="es-NI" smtClean="0"/>
              <a:pPr/>
              <a:t>‹Nº›</a:t>
            </a:fld>
            <a:endParaRPr lang="es-NI"/>
          </a:p>
        </p:txBody>
      </p:sp>
    </p:spTree>
    <p:extLst>
      <p:ext uri="{BB962C8B-B14F-4D97-AF65-F5344CB8AC3E}">
        <p14:creationId xmlns:p14="http://schemas.microsoft.com/office/powerpoint/2010/main" val="1891339109"/>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685800" rtl="0" eaLnBrk="1" latinLnBrk="0" hangingPunct="1">
        <a:lnSpc>
          <a:spcPct val="90000"/>
        </a:lnSpc>
        <a:spcBef>
          <a:spcPct val="0"/>
        </a:spcBef>
        <a:buNone/>
        <a:defRPr sz="3300" kern="1200">
          <a:solidFill>
            <a:schemeClr val="tx1"/>
          </a:solidFill>
          <a:latin typeface="Futura Lt BT" panose="020B0402020204020303"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Futura Lt BT" panose="020B0402020204020303"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Futura Lt BT" panose="020B0402020204020303"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Futura Lt BT" panose="020B0402020204020303"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utura Lt BT" panose="020B0402020204020303"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utura Lt BT" panose="020B0402020204020303"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ejercicio%20TCR.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5311E2-281C-4BA7-962F-558ACE64DB04}"/>
              </a:ext>
            </a:extLst>
          </p:cNvPr>
          <p:cNvSpPr>
            <a:spLocks noGrp="1"/>
          </p:cNvSpPr>
          <p:nvPr>
            <p:ph type="ctrTitle"/>
          </p:nvPr>
        </p:nvSpPr>
        <p:spPr>
          <a:xfrm>
            <a:off x="3113995" y="3936521"/>
            <a:ext cx="6400702" cy="1267514"/>
          </a:xfrm>
        </p:spPr>
        <p:txBody>
          <a:bodyPr>
            <a:noAutofit/>
          </a:bodyPr>
          <a:lstStyle/>
          <a:p>
            <a:pPr algn="l"/>
            <a:r>
              <a:rPr lang="es-ES" sz="4400" b="1" dirty="0"/>
              <a:t>Índice de tipo de cambio efectivo real </a:t>
            </a:r>
            <a:br>
              <a:rPr lang="es-ES" sz="4400" b="1" dirty="0"/>
            </a:br>
            <a:br>
              <a:rPr lang="es-ES" sz="4400" b="1" dirty="0"/>
            </a:br>
            <a:r>
              <a:rPr lang="es-ES" sz="4400" b="1" dirty="0"/>
              <a:t>¿</a:t>
            </a:r>
            <a:r>
              <a:rPr lang="es-ES" sz="3600" b="1" dirty="0"/>
              <a:t>Qué es?  ¿Cómo se utiliza?</a:t>
            </a:r>
            <a:br>
              <a:rPr lang="es-ES" sz="3600" b="1" dirty="0"/>
            </a:br>
            <a:br>
              <a:rPr lang="es-ES" sz="3600" b="1" dirty="0"/>
            </a:br>
            <a:endParaRPr lang="es-CR" sz="3600" b="1" dirty="0"/>
          </a:p>
        </p:txBody>
      </p:sp>
      <p:sp>
        <p:nvSpPr>
          <p:cNvPr id="3" name="Subtítulo 2">
            <a:extLst>
              <a:ext uri="{FF2B5EF4-FFF2-40B4-BE49-F238E27FC236}">
                <a16:creationId xmlns:a16="http://schemas.microsoft.com/office/drawing/2014/main" id="{FC114223-D1E7-4BA1-A9E7-2B1F821EDE74}"/>
              </a:ext>
            </a:extLst>
          </p:cNvPr>
          <p:cNvSpPr>
            <a:spLocks noGrp="1"/>
          </p:cNvSpPr>
          <p:nvPr>
            <p:ph type="subTitle" idx="1"/>
          </p:nvPr>
        </p:nvSpPr>
        <p:spPr>
          <a:xfrm>
            <a:off x="1143000" y="5463377"/>
            <a:ext cx="6858000" cy="496996"/>
          </a:xfrm>
        </p:spPr>
        <p:txBody>
          <a:bodyPr>
            <a:normAutofit/>
          </a:bodyPr>
          <a:lstStyle/>
          <a:p>
            <a:r>
              <a:rPr lang="es-CR" sz="2000" dirty="0"/>
              <a:t>Noviembre 2024</a:t>
            </a:r>
          </a:p>
        </p:txBody>
      </p:sp>
    </p:spTree>
    <p:extLst>
      <p:ext uri="{BB962C8B-B14F-4D97-AF65-F5344CB8AC3E}">
        <p14:creationId xmlns:p14="http://schemas.microsoft.com/office/powerpoint/2010/main" val="426172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FB4D9-BDC2-F132-FBC0-0E449A85371D}"/>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D9F150F3-C0BE-05B4-75AE-9B045B16E887}"/>
              </a:ext>
            </a:extLst>
          </p:cNvPr>
          <p:cNvSpPr txBox="1"/>
          <p:nvPr/>
        </p:nvSpPr>
        <p:spPr>
          <a:xfrm>
            <a:off x="0" y="274320"/>
            <a:ext cx="9372600" cy="584775"/>
          </a:xfrm>
          <a:prstGeom prst="rect">
            <a:avLst/>
          </a:prstGeom>
          <a:noFill/>
        </p:spPr>
        <p:txBody>
          <a:bodyPr wrap="square" rtlCol="0">
            <a:spAutoFit/>
          </a:bodyPr>
          <a:lstStyle/>
          <a:p>
            <a:r>
              <a:rPr lang="es-US" sz="3200" b="1" dirty="0">
                <a:solidFill>
                  <a:srgbClr val="00B0F0"/>
                </a:solidFill>
                <a:latin typeface="Futura Lt BT" panose="020B0402020204020303" pitchFamily="34" charset="0"/>
              </a:rPr>
              <a:t>¿Para qué sirve el TCR?</a:t>
            </a:r>
          </a:p>
        </p:txBody>
      </p:sp>
      <p:sp>
        <p:nvSpPr>
          <p:cNvPr id="6" name="CuadroTexto 5">
            <a:extLst>
              <a:ext uri="{FF2B5EF4-FFF2-40B4-BE49-F238E27FC236}">
                <a16:creationId xmlns:a16="http://schemas.microsoft.com/office/drawing/2014/main" id="{5DDD2571-0E00-2382-CDB4-6018434FC3C5}"/>
              </a:ext>
            </a:extLst>
          </p:cNvPr>
          <p:cNvSpPr txBox="1"/>
          <p:nvPr/>
        </p:nvSpPr>
        <p:spPr>
          <a:xfrm>
            <a:off x="0" y="737677"/>
            <a:ext cx="9006840" cy="5632311"/>
          </a:xfrm>
          <a:prstGeom prst="rect">
            <a:avLst/>
          </a:prstGeom>
          <a:noFill/>
        </p:spPr>
        <p:txBody>
          <a:bodyPr wrap="square">
            <a:spAutoFit/>
          </a:bodyPr>
          <a:lstStyle/>
          <a:p>
            <a:endParaRPr lang="es-ES" sz="2000" b="1" dirty="0">
              <a:latin typeface="Futura Lt BT" panose="020B0402020204020303" pitchFamily="34" charset="0"/>
            </a:endParaRPr>
          </a:p>
          <a:p>
            <a:r>
              <a:rPr lang="es-ES" sz="2000" dirty="0">
                <a:latin typeface="Futura Lt BT" panose="020B0402020204020303" pitchFamily="34" charset="0"/>
              </a:rPr>
              <a:t>Como indicador sirve para:</a:t>
            </a:r>
          </a:p>
          <a:p>
            <a:endParaRPr lang="es-ES" sz="2000" dirty="0">
              <a:latin typeface="Futura Lt BT" panose="020B0402020204020303" pitchFamily="34" charset="0"/>
            </a:endParaRPr>
          </a:p>
          <a:p>
            <a:pPr marL="342900" indent="-342900">
              <a:buFont typeface="Arial" panose="020B0604020202020204" pitchFamily="34" charset="0"/>
              <a:buChar char="•"/>
            </a:pPr>
            <a:r>
              <a:rPr lang="es-ES" sz="2000" dirty="0">
                <a:latin typeface="Futura Lt BT" panose="020B0402020204020303" pitchFamily="34" charset="0"/>
              </a:rPr>
              <a:t>Tener una noción de competitividad internacional.</a:t>
            </a:r>
          </a:p>
          <a:p>
            <a:pPr marL="342900" indent="-342900">
              <a:buFont typeface="Arial" panose="020B0604020202020204" pitchFamily="34" charset="0"/>
              <a:buChar char="•"/>
            </a:pPr>
            <a:endParaRPr lang="es-ES" sz="2000" dirty="0">
              <a:latin typeface="Futura Lt BT" panose="020B0402020204020303" pitchFamily="34" charset="0"/>
            </a:endParaRPr>
          </a:p>
          <a:p>
            <a:pPr marL="342900" indent="-342900">
              <a:buFont typeface="Arial" panose="020B0604020202020204" pitchFamily="34" charset="0"/>
              <a:buChar char="•"/>
            </a:pPr>
            <a:r>
              <a:rPr lang="es-ES" sz="2000" dirty="0">
                <a:latin typeface="Futura Lt BT" panose="020B0402020204020303" pitchFamily="34" charset="0"/>
              </a:rPr>
              <a:t>Una noción sobre el poder adquisitivo.</a:t>
            </a:r>
          </a:p>
          <a:p>
            <a:pPr marL="342900" indent="-342900">
              <a:buFont typeface="Arial" panose="020B0604020202020204" pitchFamily="34" charset="0"/>
              <a:buChar char="•"/>
            </a:pPr>
            <a:endParaRPr lang="es-ES" sz="2000" dirty="0">
              <a:latin typeface="Futura Lt BT" panose="020B0402020204020303" pitchFamily="34" charset="0"/>
            </a:endParaRPr>
          </a:p>
          <a:p>
            <a:pPr marL="342900" indent="-342900">
              <a:buFont typeface="Arial" panose="020B0604020202020204" pitchFamily="34" charset="0"/>
              <a:buChar char="•"/>
            </a:pPr>
            <a:r>
              <a:rPr lang="es-ES" sz="2000" dirty="0">
                <a:latin typeface="Futura Lt BT" panose="020B0402020204020303" pitchFamily="34" charset="0"/>
              </a:rPr>
              <a:t>Sirve para el diseño y seguimiento de política económica.</a:t>
            </a: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pPr algn="just"/>
            <a:r>
              <a:rPr lang="es-ES" sz="2000" dirty="0">
                <a:latin typeface="Futura Lt BT" panose="020B0402020204020303" pitchFamily="34" charset="0"/>
              </a:rPr>
              <a:t>Una experiencia empírica en la región sobre estos temas se puede encontrar en la nota económica </a:t>
            </a:r>
            <a:r>
              <a:rPr lang="es-ES" sz="2000" b="1" dirty="0">
                <a:latin typeface="Futura Lt BT" panose="020B0402020204020303" pitchFamily="34" charset="0"/>
              </a:rPr>
              <a:t>“Diferencias en el poder adquisitivo entre países: evidencia</a:t>
            </a:r>
          </a:p>
          <a:p>
            <a:pPr algn="just"/>
            <a:r>
              <a:rPr lang="es-ES" sz="2000" b="1" dirty="0">
                <a:latin typeface="Futura Lt BT" panose="020B0402020204020303" pitchFamily="34" charset="0"/>
              </a:rPr>
              <a:t>empírica y algunas reflexiones para la región CARD.”</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Tree>
    <p:extLst>
      <p:ext uri="{BB962C8B-B14F-4D97-AF65-F5344CB8AC3E}">
        <p14:creationId xmlns:p14="http://schemas.microsoft.com/office/powerpoint/2010/main" val="3333194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0435D-ADC9-2EAD-71EA-440F5D70FF81}"/>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D140A8D4-D865-A733-6323-23ED4102D512}"/>
              </a:ext>
            </a:extLst>
          </p:cNvPr>
          <p:cNvSpPr txBox="1"/>
          <p:nvPr/>
        </p:nvSpPr>
        <p:spPr>
          <a:xfrm>
            <a:off x="0" y="274320"/>
            <a:ext cx="9372600" cy="584775"/>
          </a:xfrm>
          <a:prstGeom prst="rect">
            <a:avLst/>
          </a:prstGeom>
          <a:noFill/>
        </p:spPr>
        <p:txBody>
          <a:bodyPr wrap="square" rtlCol="0">
            <a:spAutoFit/>
          </a:bodyPr>
          <a:lstStyle/>
          <a:p>
            <a:r>
              <a:rPr lang="es-US" sz="3200" b="1" dirty="0">
                <a:solidFill>
                  <a:srgbClr val="00B0F0"/>
                </a:solidFill>
                <a:latin typeface="Futura Lt BT" panose="020B0402020204020303" pitchFamily="34" charset="0"/>
              </a:rPr>
              <a:t>¿Para qué sirve el TCR?</a:t>
            </a:r>
          </a:p>
        </p:txBody>
      </p:sp>
      <p:sp>
        <p:nvSpPr>
          <p:cNvPr id="6" name="CuadroTexto 5">
            <a:extLst>
              <a:ext uri="{FF2B5EF4-FFF2-40B4-BE49-F238E27FC236}">
                <a16:creationId xmlns:a16="http://schemas.microsoft.com/office/drawing/2014/main" id="{EE8113C7-46C3-DD3B-281D-30CDFD6E6D08}"/>
              </a:ext>
            </a:extLst>
          </p:cNvPr>
          <p:cNvSpPr txBox="1"/>
          <p:nvPr/>
        </p:nvSpPr>
        <p:spPr>
          <a:xfrm>
            <a:off x="0" y="737677"/>
            <a:ext cx="9006840" cy="5632311"/>
          </a:xfrm>
          <a:prstGeom prst="rect">
            <a:avLst/>
          </a:prstGeom>
          <a:noFill/>
        </p:spPr>
        <p:txBody>
          <a:bodyPr wrap="square">
            <a:spAutoFit/>
          </a:bodyPr>
          <a:lstStyle/>
          <a:p>
            <a:endParaRPr lang="es-ES" sz="2000" b="1" dirty="0">
              <a:latin typeface="Futura Lt BT" panose="020B0402020204020303" pitchFamily="34" charset="0"/>
            </a:endParaRPr>
          </a:p>
          <a:p>
            <a:pPr algn="just"/>
            <a:r>
              <a:rPr lang="es-ES" sz="2000" dirty="0">
                <a:latin typeface="Futura Lt BT" panose="020B0402020204020303" pitchFamily="34" charset="0"/>
              </a:rPr>
              <a:t>La finalidad de los autores es generar una discusión sobre el poder adquisitivo en la región de Centroamérica y República Dominicana.</a:t>
            </a: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Parámetros: </a:t>
            </a:r>
          </a:p>
          <a:p>
            <a:pPr algn="just"/>
            <a:endParaRPr lang="es-ES" sz="2000" b="1" dirty="0">
              <a:latin typeface="Futura Lt BT" panose="020B0402020204020303" pitchFamily="34" charset="0"/>
            </a:endParaRPr>
          </a:p>
          <a:p>
            <a:pPr marL="342900" indent="-342900" algn="just">
              <a:buFont typeface="Arial" panose="020B0604020202020204" pitchFamily="34" charset="0"/>
              <a:buChar char="•"/>
            </a:pPr>
            <a:r>
              <a:rPr lang="es-ES" sz="2000" dirty="0">
                <a:latin typeface="Futura Lt BT" panose="020B0402020204020303" pitchFamily="34" charset="0"/>
              </a:rPr>
              <a:t>Los precios se compilaron en moneda nacional y luego se transformaron a dólares estadounidenses (USD). El tipo de cambio utilizado es el de venta promedio del mes en que se compiló información, que está publicado en el sitio oficial de la SECMCA.</a:t>
            </a:r>
          </a:p>
          <a:p>
            <a:pPr marL="342900" indent="-342900" algn="just">
              <a:buFont typeface="Arial" panose="020B0604020202020204" pitchFamily="34" charset="0"/>
              <a:buChar char="•"/>
            </a:pPr>
            <a:endParaRPr lang="es-ES" sz="2000" dirty="0">
              <a:latin typeface="Futura Lt BT" panose="020B0402020204020303" pitchFamily="34" charset="0"/>
            </a:endParaRPr>
          </a:p>
          <a:p>
            <a:pPr marL="342900" indent="-342900" algn="just">
              <a:buFont typeface="Arial" panose="020B0604020202020204" pitchFamily="34" charset="0"/>
              <a:buChar char="•"/>
            </a:pPr>
            <a:r>
              <a:rPr lang="es-ES" sz="2000" dirty="0">
                <a:latin typeface="Futura Lt BT" panose="020B0402020204020303" pitchFamily="34" charset="0"/>
              </a:rPr>
              <a:t>Los bienes y servicios utilizados en su mayoría son idénticos (igual marca). En los casos que no se pudieron obtener artículos idénticos, se buscaron aquellos con características similares.</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Tree>
    <p:extLst>
      <p:ext uri="{BB962C8B-B14F-4D97-AF65-F5344CB8AC3E}">
        <p14:creationId xmlns:p14="http://schemas.microsoft.com/office/powerpoint/2010/main" val="1484093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04558-B059-6346-7760-26C48E458A88}"/>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83BA21B2-8459-2762-E573-E4E2D36EFB8B}"/>
              </a:ext>
            </a:extLst>
          </p:cNvPr>
          <p:cNvSpPr txBox="1"/>
          <p:nvPr/>
        </p:nvSpPr>
        <p:spPr>
          <a:xfrm>
            <a:off x="0" y="274320"/>
            <a:ext cx="9372600" cy="584775"/>
          </a:xfrm>
          <a:prstGeom prst="rect">
            <a:avLst/>
          </a:prstGeom>
          <a:noFill/>
        </p:spPr>
        <p:txBody>
          <a:bodyPr wrap="square" rtlCol="0">
            <a:spAutoFit/>
          </a:bodyPr>
          <a:lstStyle/>
          <a:p>
            <a:r>
              <a:rPr lang="es-US" sz="3200" b="1" dirty="0">
                <a:solidFill>
                  <a:srgbClr val="00B0F0"/>
                </a:solidFill>
                <a:latin typeface="Futura Lt BT" panose="020B0402020204020303" pitchFamily="34" charset="0"/>
              </a:rPr>
              <a:t>¿Para qué sirve el TCR?</a:t>
            </a:r>
          </a:p>
        </p:txBody>
      </p:sp>
      <p:sp>
        <p:nvSpPr>
          <p:cNvPr id="6" name="CuadroTexto 5">
            <a:extLst>
              <a:ext uri="{FF2B5EF4-FFF2-40B4-BE49-F238E27FC236}">
                <a16:creationId xmlns:a16="http://schemas.microsoft.com/office/drawing/2014/main" id="{A71EDDF9-1E1B-62A9-4FBE-A0FB99F1DE3C}"/>
              </a:ext>
            </a:extLst>
          </p:cNvPr>
          <p:cNvSpPr txBox="1"/>
          <p:nvPr/>
        </p:nvSpPr>
        <p:spPr>
          <a:xfrm>
            <a:off x="0" y="737677"/>
            <a:ext cx="9006840" cy="3785652"/>
          </a:xfrm>
          <a:prstGeom prst="rect">
            <a:avLst/>
          </a:prstGeom>
          <a:noFill/>
        </p:spPr>
        <p:txBody>
          <a:bodyPr wrap="square">
            <a:spAutoFit/>
          </a:bodyPr>
          <a:lstStyle/>
          <a:p>
            <a:endParaRPr lang="es-ES" sz="2000" b="1" dirty="0">
              <a:latin typeface="Futura Lt BT" panose="020B0402020204020303" pitchFamily="34" charset="0"/>
            </a:endParaRPr>
          </a:p>
          <a:p>
            <a:pPr algn="just"/>
            <a:r>
              <a:rPr lang="es-ES" sz="2000" dirty="0">
                <a:latin typeface="Futura Lt BT" panose="020B0402020204020303" pitchFamily="34" charset="0"/>
              </a:rPr>
              <a:t>Los datos recopilados permiten establecer las diferencias en términos de precios entre los países de CARD. En los extremos de esta comparativa encontramos, que en general, CRI es el país con los precios más altos tanto de bienes y servicios, mientras que Nicaragua sería el país con los precios más bajos de la región.</a:t>
            </a:r>
          </a:p>
          <a:p>
            <a:pPr algn="just"/>
            <a:endParaRPr lang="es-ES" sz="2000" b="1" dirty="0">
              <a:latin typeface="Futura Lt BT" panose="020B0402020204020303" pitchFamily="34" charset="0"/>
            </a:endParaRPr>
          </a:p>
          <a:p>
            <a:pPr algn="just"/>
            <a:r>
              <a:rPr lang="es-ES" sz="2000" dirty="0">
                <a:latin typeface="Futura Lt BT" panose="020B0402020204020303" pitchFamily="34" charset="0"/>
              </a:rPr>
              <a:t>Esto también es más o menos consistente con:</a:t>
            </a:r>
          </a:p>
          <a:p>
            <a:pPr algn="just"/>
            <a:endParaRPr lang="es-ES" sz="2000" b="1" dirty="0">
              <a:latin typeface="Futura Lt BT" panose="020B0402020204020303" pitchFamily="34" charset="0"/>
            </a:endParaRPr>
          </a:p>
          <a:p>
            <a:pPr algn="just"/>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pic>
        <p:nvPicPr>
          <p:cNvPr id="3" name="Imagen 2">
            <a:extLst>
              <a:ext uri="{FF2B5EF4-FFF2-40B4-BE49-F238E27FC236}">
                <a16:creationId xmlns:a16="http://schemas.microsoft.com/office/drawing/2014/main" id="{A9AED5AB-0849-08BC-CCF2-8573A06CD9F0}"/>
              </a:ext>
            </a:extLst>
          </p:cNvPr>
          <p:cNvPicPr>
            <a:picLocks noChangeAspect="1"/>
          </p:cNvPicPr>
          <p:nvPr/>
        </p:nvPicPr>
        <p:blipFill>
          <a:blip r:embed="rId3"/>
          <a:stretch>
            <a:fillRect/>
          </a:stretch>
        </p:blipFill>
        <p:spPr>
          <a:xfrm>
            <a:off x="137160" y="3018199"/>
            <a:ext cx="7932420" cy="3102124"/>
          </a:xfrm>
          <a:prstGeom prst="rect">
            <a:avLst/>
          </a:prstGeom>
        </p:spPr>
      </p:pic>
    </p:spTree>
    <p:extLst>
      <p:ext uri="{BB962C8B-B14F-4D97-AF65-F5344CB8AC3E}">
        <p14:creationId xmlns:p14="http://schemas.microsoft.com/office/powerpoint/2010/main" val="41981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45F4151-C601-4E52-B444-463A4C3D5F35}"/>
              </a:ext>
            </a:extLst>
          </p:cNvPr>
          <p:cNvSpPr txBox="1"/>
          <p:nvPr/>
        </p:nvSpPr>
        <p:spPr>
          <a:xfrm>
            <a:off x="0" y="274320"/>
            <a:ext cx="9372600" cy="584775"/>
          </a:xfrm>
          <a:prstGeom prst="rect">
            <a:avLst/>
          </a:prstGeom>
          <a:noFill/>
        </p:spPr>
        <p:txBody>
          <a:bodyPr wrap="square" rtlCol="0">
            <a:spAutoFit/>
          </a:bodyPr>
          <a:lstStyle/>
          <a:p>
            <a:r>
              <a:rPr lang="es-US" sz="3200" b="1" dirty="0">
                <a:solidFill>
                  <a:srgbClr val="00B0F0"/>
                </a:solidFill>
                <a:latin typeface="Futura Lt BT" panose="020B0402020204020303" pitchFamily="34" charset="0"/>
              </a:rPr>
              <a:t>¿Para qué sirve el TCR?</a:t>
            </a:r>
          </a:p>
        </p:txBody>
      </p:sp>
      <p:sp>
        <p:nvSpPr>
          <p:cNvPr id="6" name="CuadroTexto 5">
            <a:extLst>
              <a:ext uri="{FF2B5EF4-FFF2-40B4-BE49-F238E27FC236}">
                <a16:creationId xmlns:a16="http://schemas.microsoft.com/office/drawing/2014/main" id="{34B3231B-DB84-F766-108C-9A9F9C9BFA90}"/>
              </a:ext>
            </a:extLst>
          </p:cNvPr>
          <p:cNvSpPr txBox="1"/>
          <p:nvPr/>
        </p:nvSpPr>
        <p:spPr>
          <a:xfrm>
            <a:off x="68580" y="752917"/>
            <a:ext cx="9006840" cy="1015663"/>
          </a:xfrm>
          <a:prstGeom prst="rect">
            <a:avLst/>
          </a:prstGeom>
          <a:noFill/>
        </p:spPr>
        <p:txBody>
          <a:bodyPr wrap="square">
            <a:spAutoFit/>
          </a:bodyPr>
          <a:lstStyle/>
          <a:p>
            <a:endParaRPr lang="es-ES" sz="2000" b="1" dirty="0">
              <a:latin typeface="Futura Lt BT" panose="020B0402020204020303" pitchFamily="34" charset="0"/>
            </a:endParaRPr>
          </a:p>
          <a:p>
            <a:r>
              <a:rPr lang="es-ES" sz="2000" dirty="0">
                <a:latin typeface="Futura Lt BT" panose="020B0402020204020303" pitchFamily="34" charset="0"/>
              </a:rPr>
              <a:t>también podría complementarse con lo anterior….. </a:t>
            </a:r>
          </a:p>
          <a:p>
            <a:endParaRPr lang="es-ES" sz="2000" b="1" dirty="0">
              <a:latin typeface="Futura Lt BT" panose="020B0402020204020303" pitchFamily="34" charset="0"/>
            </a:endParaRPr>
          </a:p>
        </p:txBody>
      </p:sp>
      <p:pic>
        <p:nvPicPr>
          <p:cNvPr id="4" name="Imagen 3">
            <a:extLst>
              <a:ext uri="{FF2B5EF4-FFF2-40B4-BE49-F238E27FC236}">
                <a16:creationId xmlns:a16="http://schemas.microsoft.com/office/drawing/2014/main" id="{87AE3366-6CF6-453C-170A-15A10718B44A}"/>
              </a:ext>
            </a:extLst>
          </p:cNvPr>
          <p:cNvPicPr>
            <a:picLocks noChangeAspect="1"/>
          </p:cNvPicPr>
          <p:nvPr/>
        </p:nvPicPr>
        <p:blipFill>
          <a:blip r:embed="rId3"/>
          <a:stretch>
            <a:fillRect/>
          </a:stretch>
        </p:blipFill>
        <p:spPr>
          <a:xfrm>
            <a:off x="290512" y="1768580"/>
            <a:ext cx="7664389" cy="2955820"/>
          </a:xfrm>
          <a:prstGeom prst="rect">
            <a:avLst/>
          </a:prstGeom>
        </p:spPr>
      </p:pic>
    </p:spTree>
    <p:extLst>
      <p:ext uri="{BB962C8B-B14F-4D97-AF65-F5344CB8AC3E}">
        <p14:creationId xmlns:p14="http://schemas.microsoft.com/office/powerpoint/2010/main" val="154466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57AF0-8DC9-6AE8-404E-F033808DE116}"/>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E163B40F-834C-0BEA-4972-A72DB162F9C8}"/>
              </a:ext>
            </a:extLst>
          </p:cNvPr>
          <p:cNvSpPr txBox="1"/>
          <p:nvPr/>
        </p:nvSpPr>
        <p:spPr>
          <a:xfrm>
            <a:off x="68580" y="752917"/>
            <a:ext cx="9006840" cy="1015663"/>
          </a:xfrm>
          <a:prstGeom prst="rect">
            <a:avLst/>
          </a:prstGeom>
          <a:noFill/>
        </p:spPr>
        <p:txBody>
          <a:bodyPr wrap="square">
            <a:spAutoFit/>
          </a:bodyPr>
          <a:lstStyle/>
          <a:p>
            <a:endParaRPr lang="es-ES" sz="2000" dirty="0">
              <a:latin typeface="Futura Lt BT" panose="020B0402020204020303" pitchFamily="34" charset="0"/>
            </a:endParaRPr>
          </a:p>
          <a:p>
            <a:r>
              <a:rPr lang="es-ES" sz="2000" dirty="0">
                <a:latin typeface="Futura Lt BT" panose="020B0402020204020303" pitchFamily="34" charset="0"/>
              </a:rPr>
              <a:t>Cálculo del ITCER</a:t>
            </a:r>
          </a:p>
          <a:p>
            <a:endParaRPr lang="es-ES" sz="2000" dirty="0">
              <a:latin typeface="Futura Lt BT" panose="020B0402020204020303" pitchFamily="34" charset="0"/>
            </a:endParaRPr>
          </a:p>
        </p:txBody>
      </p:sp>
      <p:sp>
        <p:nvSpPr>
          <p:cNvPr id="5" name="CuadroTexto 4">
            <a:extLst>
              <a:ext uri="{FF2B5EF4-FFF2-40B4-BE49-F238E27FC236}">
                <a16:creationId xmlns:a16="http://schemas.microsoft.com/office/drawing/2014/main" id="{BB02BE81-061F-2BA9-00C7-3BB7878CC4F6}"/>
              </a:ext>
            </a:extLst>
          </p:cNvPr>
          <p:cNvSpPr txBox="1"/>
          <p:nvPr/>
        </p:nvSpPr>
        <p:spPr>
          <a:xfrm>
            <a:off x="0" y="274320"/>
            <a:ext cx="9372600" cy="584775"/>
          </a:xfrm>
          <a:prstGeom prst="rect">
            <a:avLst/>
          </a:prstGeom>
          <a:noFill/>
        </p:spPr>
        <p:txBody>
          <a:bodyPr wrap="square" rtlCol="0">
            <a:spAutoFit/>
          </a:bodyPr>
          <a:lstStyle/>
          <a:p>
            <a:r>
              <a:rPr lang="es-US" sz="3200" b="1" dirty="0">
                <a:latin typeface="Futura Lt BT" panose="020B0402020204020303" pitchFamily="34" charset="0"/>
              </a:rPr>
              <a:t>Revisemos el ITCER</a:t>
            </a:r>
          </a:p>
        </p:txBody>
      </p:sp>
      <p:pic>
        <p:nvPicPr>
          <p:cNvPr id="7" name="Imagen 6">
            <a:extLst>
              <a:ext uri="{FF2B5EF4-FFF2-40B4-BE49-F238E27FC236}">
                <a16:creationId xmlns:a16="http://schemas.microsoft.com/office/drawing/2014/main" id="{E7B9D946-4EA1-8572-4E0F-59464E99CD89}"/>
              </a:ext>
            </a:extLst>
          </p:cNvPr>
          <p:cNvPicPr>
            <a:picLocks noChangeAspect="1"/>
          </p:cNvPicPr>
          <p:nvPr/>
        </p:nvPicPr>
        <p:blipFill>
          <a:blip r:embed="rId3"/>
          <a:stretch>
            <a:fillRect/>
          </a:stretch>
        </p:blipFill>
        <p:spPr>
          <a:xfrm>
            <a:off x="962025" y="1590675"/>
            <a:ext cx="7219950" cy="5267325"/>
          </a:xfrm>
          <a:prstGeom prst="rect">
            <a:avLst/>
          </a:prstGeom>
        </p:spPr>
      </p:pic>
    </p:spTree>
    <p:extLst>
      <p:ext uri="{BB962C8B-B14F-4D97-AF65-F5344CB8AC3E}">
        <p14:creationId xmlns:p14="http://schemas.microsoft.com/office/powerpoint/2010/main" val="3649465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4B3231B-DB84-F766-108C-9A9F9C9BFA90}"/>
              </a:ext>
            </a:extLst>
          </p:cNvPr>
          <p:cNvSpPr txBox="1"/>
          <p:nvPr/>
        </p:nvSpPr>
        <p:spPr>
          <a:xfrm>
            <a:off x="68580" y="797540"/>
            <a:ext cx="9006840" cy="1631216"/>
          </a:xfrm>
          <a:prstGeom prst="rect">
            <a:avLst/>
          </a:prstGeom>
          <a:noFill/>
        </p:spPr>
        <p:txBody>
          <a:bodyPr wrap="square">
            <a:spAutoFit/>
          </a:bodyPr>
          <a:lstStyle/>
          <a:p>
            <a:endParaRPr lang="es-ES" sz="2000" dirty="0">
              <a:latin typeface="Futura Lt BT" panose="020B0402020204020303" pitchFamily="34" charset="0"/>
            </a:endParaRPr>
          </a:p>
          <a:p>
            <a:r>
              <a:rPr lang="es-ES" sz="2000" dirty="0">
                <a:latin typeface="Futura Lt BT" panose="020B0402020204020303" pitchFamily="34" charset="0"/>
              </a:rPr>
              <a:t>Reporte de Índice de Tipo de Cambio Efectivo Real</a:t>
            </a: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p:txBody>
      </p:sp>
      <p:sp>
        <p:nvSpPr>
          <p:cNvPr id="4" name="CuadroTexto 3">
            <a:extLst>
              <a:ext uri="{FF2B5EF4-FFF2-40B4-BE49-F238E27FC236}">
                <a16:creationId xmlns:a16="http://schemas.microsoft.com/office/drawing/2014/main" id="{5C4531DD-0D00-5616-B1DD-5A6D5D6D687F}"/>
              </a:ext>
            </a:extLst>
          </p:cNvPr>
          <p:cNvSpPr txBox="1"/>
          <p:nvPr/>
        </p:nvSpPr>
        <p:spPr>
          <a:xfrm>
            <a:off x="0" y="274320"/>
            <a:ext cx="9372600" cy="584775"/>
          </a:xfrm>
          <a:prstGeom prst="rect">
            <a:avLst/>
          </a:prstGeom>
          <a:noFill/>
        </p:spPr>
        <p:txBody>
          <a:bodyPr wrap="square" rtlCol="0">
            <a:spAutoFit/>
          </a:bodyPr>
          <a:lstStyle/>
          <a:p>
            <a:r>
              <a:rPr lang="es-US" sz="3200" b="1" dirty="0">
                <a:latin typeface="Futura Lt BT" panose="020B0402020204020303" pitchFamily="34" charset="0"/>
              </a:rPr>
              <a:t>Revisemos el ITCER</a:t>
            </a:r>
          </a:p>
        </p:txBody>
      </p:sp>
      <p:sp>
        <p:nvSpPr>
          <p:cNvPr id="5" name="Rectángulo 4">
            <a:extLst>
              <a:ext uri="{FF2B5EF4-FFF2-40B4-BE49-F238E27FC236}">
                <a16:creationId xmlns:a16="http://schemas.microsoft.com/office/drawing/2014/main" id="{FC3D3B52-A008-0D82-BF99-ED3CF69928DC}"/>
              </a:ext>
            </a:extLst>
          </p:cNvPr>
          <p:cNvSpPr/>
          <p:nvPr/>
        </p:nvSpPr>
        <p:spPr>
          <a:xfrm>
            <a:off x="3086100" y="3251200"/>
            <a:ext cx="4686300" cy="20208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7" name="Imagen 6">
            <a:extLst>
              <a:ext uri="{FF2B5EF4-FFF2-40B4-BE49-F238E27FC236}">
                <a16:creationId xmlns:a16="http://schemas.microsoft.com/office/drawing/2014/main" id="{E92D8171-38DB-A14D-4267-575A9B76E0FE}"/>
              </a:ext>
            </a:extLst>
          </p:cNvPr>
          <p:cNvPicPr>
            <a:picLocks noChangeAspect="1"/>
          </p:cNvPicPr>
          <p:nvPr/>
        </p:nvPicPr>
        <p:blipFill>
          <a:blip r:embed="rId3"/>
          <a:stretch>
            <a:fillRect/>
          </a:stretch>
        </p:blipFill>
        <p:spPr>
          <a:xfrm>
            <a:off x="628650" y="1763077"/>
            <a:ext cx="7707630" cy="4121013"/>
          </a:xfrm>
          <a:prstGeom prst="rect">
            <a:avLst/>
          </a:prstGeom>
        </p:spPr>
      </p:pic>
    </p:spTree>
    <p:extLst>
      <p:ext uri="{BB962C8B-B14F-4D97-AF65-F5344CB8AC3E}">
        <p14:creationId xmlns:p14="http://schemas.microsoft.com/office/powerpoint/2010/main" val="3951674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03F12-0266-AF46-7C31-D6C83FCAEB3F}"/>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28B355F-6329-6648-05BF-C4E23CAE879D}"/>
              </a:ext>
            </a:extLst>
          </p:cNvPr>
          <p:cNvSpPr txBox="1"/>
          <p:nvPr/>
        </p:nvSpPr>
        <p:spPr>
          <a:xfrm>
            <a:off x="0" y="274320"/>
            <a:ext cx="9372600" cy="584775"/>
          </a:xfrm>
          <a:prstGeom prst="rect">
            <a:avLst/>
          </a:prstGeom>
          <a:noFill/>
        </p:spPr>
        <p:txBody>
          <a:bodyPr wrap="square" rtlCol="0">
            <a:spAutoFit/>
          </a:bodyPr>
          <a:lstStyle/>
          <a:p>
            <a:r>
              <a:rPr lang="es-US" sz="3200" b="1" dirty="0">
                <a:latin typeface="Futura Lt BT" panose="020B0402020204020303" pitchFamily="34" charset="0"/>
              </a:rPr>
              <a:t>Revisemos el ITCER</a:t>
            </a:r>
          </a:p>
        </p:txBody>
      </p:sp>
      <p:sp>
        <p:nvSpPr>
          <p:cNvPr id="12" name="CuadroTexto 11">
            <a:extLst>
              <a:ext uri="{FF2B5EF4-FFF2-40B4-BE49-F238E27FC236}">
                <a16:creationId xmlns:a16="http://schemas.microsoft.com/office/drawing/2014/main" id="{A2FEF70E-2FC5-3688-4F0F-E437F44AF815}"/>
              </a:ext>
            </a:extLst>
          </p:cNvPr>
          <p:cNvSpPr txBox="1"/>
          <p:nvPr/>
        </p:nvSpPr>
        <p:spPr>
          <a:xfrm>
            <a:off x="0" y="504076"/>
            <a:ext cx="9006840" cy="1015663"/>
          </a:xfrm>
          <a:prstGeom prst="rect">
            <a:avLst/>
          </a:prstGeom>
          <a:noFill/>
        </p:spPr>
        <p:txBody>
          <a:bodyPr wrap="square">
            <a:spAutoFit/>
          </a:bodyPr>
          <a:lstStyle/>
          <a:p>
            <a:endParaRPr lang="es-ES" sz="2000" dirty="0">
              <a:latin typeface="Futura Lt BT" panose="020B0402020204020303" pitchFamily="34" charset="0"/>
            </a:endParaRPr>
          </a:p>
          <a:p>
            <a:r>
              <a:rPr lang="es-ES" sz="2000" dirty="0">
                <a:latin typeface="Futura Lt BT" panose="020B0402020204020303" pitchFamily="34" charset="0"/>
              </a:rPr>
              <a:t>Global</a:t>
            </a:r>
          </a:p>
          <a:p>
            <a:endParaRPr lang="es-ES" sz="2000" dirty="0">
              <a:latin typeface="Futura Lt BT" panose="020B0402020204020303" pitchFamily="34" charset="0"/>
            </a:endParaRPr>
          </a:p>
        </p:txBody>
      </p:sp>
      <p:pic>
        <p:nvPicPr>
          <p:cNvPr id="14" name="Imagen 13">
            <a:extLst>
              <a:ext uri="{FF2B5EF4-FFF2-40B4-BE49-F238E27FC236}">
                <a16:creationId xmlns:a16="http://schemas.microsoft.com/office/drawing/2014/main" id="{7B7E8616-AE88-8BB8-9068-A9E59514B629}"/>
              </a:ext>
            </a:extLst>
          </p:cNvPr>
          <p:cNvPicPr>
            <a:picLocks noChangeAspect="1"/>
          </p:cNvPicPr>
          <p:nvPr/>
        </p:nvPicPr>
        <p:blipFill>
          <a:blip r:embed="rId3"/>
          <a:srcRect l="367"/>
          <a:stretch/>
        </p:blipFill>
        <p:spPr>
          <a:xfrm>
            <a:off x="1520508" y="1029122"/>
            <a:ext cx="5527992" cy="2459441"/>
          </a:xfrm>
          <a:prstGeom prst="rect">
            <a:avLst/>
          </a:prstGeom>
        </p:spPr>
      </p:pic>
      <p:pic>
        <p:nvPicPr>
          <p:cNvPr id="16" name="Imagen 15">
            <a:extLst>
              <a:ext uri="{FF2B5EF4-FFF2-40B4-BE49-F238E27FC236}">
                <a16:creationId xmlns:a16="http://schemas.microsoft.com/office/drawing/2014/main" id="{B45649A6-70BA-73E4-D42E-AEFF74E66C89}"/>
              </a:ext>
            </a:extLst>
          </p:cNvPr>
          <p:cNvPicPr>
            <a:picLocks noChangeAspect="1"/>
          </p:cNvPicPr>
          <p:nvPr/>
        </p:nvPicPr>
        <p:blipFill>
          <a:blip r:embed="rId4"/>
          <a:srcRect r="1110"/>
          <a:stretch/>
        </p:blipFill>
        <p:spPr>
          <a:xfrm>
            <a:off x="1520508" y="3608779"/>
            <a:ext cx="5654992" cy="2528175"/>
          </a:xfrm>
          <a:prstGeom prst="rect">
            <a:avLst/>
          </a:prstGeom>
        </p:spPr>
      </p:pic>
    </p:spTree>
    <p:extLst>
      <p:ext uri="{BB962C8B-B14F-4D97-AF65-F5344CB8AC3E}">
        <p14:creationId xmlns:p14="http://schemas.microsoft.com/office/powerpoint/2010/main" val="1872469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F12F2D-E181-CB75-91E7-82FBF744B5A8}"/>
              </a:ext>
            </a:extLst>
          </p:cNvPr>
          <p:cNvSpPr txBox="1"/>
          <p:nvPr/>
        </p:nvSpPr>
        <p:spPr>
          <a:xfrm>
            <a:off x="0" y="411480"/>
            <a:ext cx="9372600" cy="584775"/>
          </a:xfrm>
          <a:prstGeom prst="rect">
            <a:avLst/>
          </a:prstGeom>
          <a:noFill/>
        </p:spPr>
        <p:txBody>
          <a:bodyPr wrap="square" rtlCol="0">
            <a:spAutoFit/>
          </a:bodyPr>
          <a:lstStyle/>
          <a:p>
            <a:r>
              <a:rPr lang="es-US" sz="3200" b="1" dirty="0">
                <a:latin typeface="Futura Lt BT" panose="020B0402020204020303" pitchFamily="34" charset="0"/>
              </a:rPr>
              <a:t>Revisemos el ITCER</a:t>
            </a:r>
          </a:p>
        </p:txBody>
      </p:sp>
      <p:sp>
        <p:nvSpPr>
          <p:cNvPr id="11" name="CuadroTexto 10">
            <a:extLst>
              <a:ext uri="{FF2B5EF4-FFF2-40B4-BE49-F238E27FC236}">
                <a16:creationId xmlns:a16="http://schemas.microsoft.com/office/drawing/2014/main" id="{3438B25C-F79B-242E-1291-01D0AA5696B3}"/>
              </a:ext>
            </a:extLst>
          </p:cNvPr>
          <p:cNvSpPr txBox="1"/>
          <p:nvPr/>
        </p:nvSpPr>
        <p:spPr>
          <a:xfrm>
            <a:off x="68580" y="996255"/>
            <a:ext cx="9006840" cy="1015663"/>
          </a:xfrm>
          <a:prstGeom prst="rect">
            <a:avLst/>
          </a:prstGeom>
          <a:noFill/>
        </p:spPr>
        <p:txBody>
          <a:bodyPr wrap="square">
            <a:spAutoFit/>
          </a:bodyPr>
          <a:lstStyle/>
          <a:p>
            <a:endParaRPr lang="es-ES" sz="2000" dirty="0">
              <a:latin typeface="Futura Lt BT" panose="020B0402020204020303" pitchFamily="34" charset="0"/>
            </a:endParaRPr>
          </a:p>
          <a:p>
            <a:r>
              <a:rPr lang="es-ES" sz="2000" dirty="0">
                <a:latin typeface="Futura Lt BT" panose="020B0402020204020303" pitchFamily="34" charset="0"/>
              </a:rPr>
              <a:t>Global</a:t>
            </a:r>
          </a:p>
          <a:p>
            <a:endParaRPr lang="es-ES" sz="2000" dirty="0">
              <a:latin typeface="Futura Lt BT" panose="020B0402020204020303" pitchFamily="34" charset="0"/>
            </a:endParaRPr>
          </a:p>
        </p:txBody>
      </p:sp>
      <p:pic>
        <p:nvPicPr>
          <p:cNvPr id="15" name="Imagen 14">
            <a:extLst>
              <a:ext uri="{FF2B5EF4-FFF2-40B4-BE49-F238E27FC236}">
                <a16:creationId xmlns:a16="http://schemas.microsoft.com/office/drawing/2014/main" id="{C2F9D613-8D3D-7FEB-9F93-1CD69D3A1FC5}"/>
              </a:ext>
            </a:extLst>
          </p:cNvPr>
          <p:cNvPicPr>
            <a:picLocks noChangeAspect="1"/>
          </p:cNvPicPr>
          <p:nvPr/>
        </p:nvPicPr>
        <p:blipFill>
          <a:blip r:embed="rId3"/>
          <a:stretch>
            <a:fillRect/>
          </a:stretch>
        </p:blipFill>
        <p:spPr>
          <a:xfrm>
            <a:off x="465137" y="2144712"/>
            <a:ext cx="7942505" cy="2249488"/>
          </a:xfrm>
          <a:prstGeom prst="rect">
            <a:avLst/>
          </a:prstGeom>
        </p:spPr>
      </p:pic>
    </p:spTree>
    <p:extLst>
      <p:ext uri="{BB962C8B-B14F-4D97-AF65-F5344CB8AC3E}">
        <p14:creationId xmlns:p14="http://schemas.microsoft.com/office/powerpoint/2010/main" val="25780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B6167-BD22-9DA5-67F5-CD6BCBB948E3}"/>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26B3D7FB-9D59-5C2E-6380-3B07BD0EE016}"/>
              </a:ext>
            </a:extLst>
          </p:cNvPr>
          <p:cNvSpPr txBox="1"/>
          <p:nvPr/>
        </p:nvSpPr>
        <p:spPr>
          <a:xfrm>
            <a:off x="0" y="411480"/>
            <a:ext cx="9372600" cy="584775"/>
          </a:xfrm>
          <a:prstGeom prst="rect">
            <a:avLst/>
          </a:prstGeom>
          <a:noFill/>
        </p:spPr>
        <p:txBody>
          <a:bodyPr wrap="square" rtlCol="0">
            <a:spAutoFit/>
          </a:bodyPr>
          <a:lstStyle/>
          <a:p>
            <a:r>
              <a:rPr lang="es-US" sz="3200" b="1" dirty="0">
                <a:latin typeface="Futura Lt BT" panose="020B0402020204020303" pitchFamily="34" charset="0"/>
              </a:rPr>
              <a:t>Resumen</a:t>
            </a:r>
          </a:p>
        </p:txBody>
      </p:sp>
      <p:sp>
        <p:nvSpPr>
          <p:cNvPr id="9" name="CuadroTexto 8">
            <a:extLst>
              <a:ext uri="{FF2B5EF4-FFF2-40B4-BE49-F238E27FC236}">
                <a16:creationId xmlns:a16="http://schemas.microsoft.com/office/drawing/2014/main" id="{D4CE6418-3432-7DA2-915E-4C03DB0BE105}"/>
              </a:ext>
            </a:extLst>
          </p:cNvPr>
          <p:cNvSpPr txBox="1"/>
          <p:nvPr/>
        </p:nvSpPr>
        <p:spPr>
          <a:xfrm>
            <a:off x="201930" y="1216075"/>
            <a:ext cx="8439150" cy="5355312"/>
          </a:xfrm>
          <a:prstGeom prst="rect">
            <a:avLst/>
          </a:prstGeom>
          <a:noFill/>
        </p:spPr>
        <p:txBody>
          <a:bodyPr wrap="square">
            <a:spAutoFit/>
          </a:bodyPr>
          <a:lstStyle/>
          <a:p>
            <a:pPr marL="342900" indent="-342900">
              <a:buFont typeface="Arial" panose="020B0604020202020204" pitchFamily="34" charset="0"/>
              <a:buChar char="•"/>
            </a:pPr>
            <a:r>
              <a:rPr lang="es-ES" sz="1800" dirty="0">
                <a:latin typeface="Futura Lt BT" panose="020B0402020204020303" pitchFamily="34" charset="0"/>
              </a:rPr>
              <a:t>EL TCR es una aplicación de la PPA/LUP. </a:t>
            </a: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r>
              <a:rPr lang="es-ES" sz="1800" dirty="0">
                <a:latin typeface="Futura Lt BT" panose="020B0402020204020303" pitchFamily="34" charset="0"/>
              </a:rPr>
              <a:t>Nos otorga información para analizar precios relativos, competitividad internacional, balanza comercial.</a:t>
            </a: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r>
              <a:rPr lang="es-ES" sz="1800" dirty="0">
                <a:latin typeface="Futura Lt BT" panose="020B0402020204020303" pitchFamily="34" charset="0"/>
              </a:rPr>
              <a:t>Es un insumo de política económica. </a:t>
            </a:r>
            <a:endParaRPr lang="es-ES" dirty="0">
              <a:latin typeface="Futura Lt BT" panose="020B0402020204020303" pitchFamily="34" charset="0"/>
            </a:endParaRP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r>
              <a:rPr lang="es-ES" dirty="0">
                <a:latin typeface="Futura Lt BT" panose="020B0402020204020303" pitchFamily="34" charset="0"/>
              </a:rPr>
              <a:t>Es importante mencionar que no la apreciación/depreciación real no se deben tomar en términos de algo bueno o malo.</a:t>
            </a:r>
          </a:p>
          <a:p>
            <a:endParaRPr lang="es-ES" dirty="0">
              <a:latin typeface="Futura Lt BT" panose="020B0402020204020303" pitchFamily="34" charset="0"/>
            </a:endParaRPr>
          </a:p>
          <a:p>
            <a:pPr marL="342900" indent="-342900">
              <a:buFont typeface="Arial" panose="020B0604020202020204" pitchFamily="34" charset="0"/>
              <a:buChar char="•"/>
            </a:pPr>
            <a:r>
              <a:rPr lang="es-ES" sz="1800" dirty="0">
                <a:latin typeface="Futura Lt BT" panose="020B0402020204020303" pitchFamily="34" charset="0"/>
              </a:rPr>
              <a:t>Debido a que se puede estimar de varias formas se considera una “variable no observable”</a:t>
            </a: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r>
              <a:rPr lang="es-ES" sz="1800" dirty="0">
                <a:latin typeface="Futura Lt BT" panose="020B0402020204020303" pitchFamily="34" charset="0"/>
              </a:rPr>
              <a:t>Existe un contexto más grande de economía internacional, donde también existen paridades de tasas, que también influyen en precios y tipo de cambio (pero esa es otra historia)</a:t>
            </a: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endParaRPr lang="es-ES" dirty="0">
              <a:latin typeface="Futura Lt BT" panose="020B0402020204020303" pitchFamily="34" charset="0"/>
            </a:endParaRPr>
          </a:p>
          <a:p>
            <a:pPr marL="342900" indent="-342900">
              <a:buFont typeface="Arial" panose="020B0604020202020204" pitchFamily="34" charset="0"/>
              <a:buChar char="•"/>
            </a:pPr>
            <a:endParaRPr lang="es-ES" sz="1800" dirty="0">
              <a:latin typeface="Futura Lt BT" panose="020B0402020204020303" pitchFamily="34" charset="0"/>
            </a:endParaRPr>
          </a:p>
        </p:txBody>
      </p:sp>
    </p:spTree>
    <p:extLst>
      <p:ext uri="{BB962C8B-B14F-4D97-AF65-F5344CB8AC3E}">
        <p14:creationId xmlns:p14="http://schemas.microsoft.com/office/powerpoint/2010/main" val="1394202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4B3231B-DB84-F766-108C-9A9F9C9BFA90}"/>
              </a:ext>
            </a:extLst>
          </p:cNvPr>
          <p:cNvSpPr txBox="1"/>
          <p:nvPr/>
        </p:nvSpPr>
        <p:spPr>
          <a:xfrm>
            <a:off x="1783080" y="1930896"/>
            <a:ext cx="6720840" cy="3046988"/>
          </a:xfrm>
          <a:prstGeom prst="rect">
            <a:avLst/>
          </a:prstGeom>
          <a:noFill/>
        </p:spPr>
        <p:txBody>
          <a:bodyPr wrap="square">
            <a:spAutoFit/>
          </a:bodyPr>
          <a:lstStyle/>
          <a:p>
            <a:endParaRPr lang="es-ES" sz="3600" b="1" dirty="0">
              <a:latin typeface="Futura Lt BT" panose="020B0402020204020303" pitchFamily="34" charset="0"/>
            </a:endParaRPr>
          </a:p>
          <a:p>
            <a:r>
              <a:rPr lang="es-ES" sz="4800" b="1" dirty="0">
                <a:latin typeface="Futura Lt BT" panose="020B0402020204020303" pitchFamily="34" charset="0"/>
              </a:rPr>
              <a:t>Consultas/Preguntas</a:t>
            </a:r>
          </a:p>
          <a:p>
            <a:endParaRPr lang="es-ES" sz="3600" b="1" dirty="0">
              <a:latin typeface="Futura Lt BT" panose="020B0402020204020303" pitchFamily="34" charset="0"/>
            </a:endParaRPr>
          </a:p>
          <a:p>
            <a:endParaRPr lang="es-ES" sz="3600" b="1" dirty="0">
              <a:latin typeface="Futura Lt BT" panose="020B0402020204020303" pitchFamily="34" charset="0"/>
            </a:endParaRPr>
          </a:p>
          <a:p>
            <a:endParaRPr lang="es-ES" sz="3600" b="1" dirty="0">
              <a:latin typeface="Futura Lt BT" panose="020B0402020204020303" pitchFamily="34" charset="0"/>
            </a:endParaRPr>
          </a:p>
        </p:txBody>
      </p:sp>
    </p:spTree>
    <p:extLst>
      <p:ext uri="{BB962C8B-B14F-4D97-AF65-F5344CB8AC3E}">
        <p14:creationId xmlns:p14="http://schemas.microsoft.com/office/powerpoint/2010/main" val="343412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45F4151-C601-4E52-B444-463A4C3D5F35}"/>
              </a:ext>
            </a:extLst>
          </p:cNvPr>
          <p:cNvSpPr txBox="1"/>
          <p:nvPr/>
        </p:nvSpPr>
        <p:spPr>
          <a:xfrm>
            <a:off x="0" y="304800"/>
            <a:ext cx="9144000" cy="584775"/>
          </a:xfrm>
          <a:prstGeom prst="rect">
            <a:avLst/>
          </a:prstGeom>
          <a:noFill/>
        </p:spPr>
        <p:txBody>
          <a:bodyPr wrap="square" rtlCol="0">
            <a:spAutoFit/>
          </a:bodyPr>
          <a:lstStyle/>
          <a:p>
            <a:r>
              <a:rPr lang="es-US" sz="3200" b="1" dirty="0">
                <a:latin typeface="Futura Lt BT" panose="020B0402020204020303" pitchFamily="34" charset="0"/>
              </a:rPr>
              <a:t>Conceptos iniciales</a:t>
            </a:r>
          </a:p>
        </p:txBody>
      </p:sp>
      <p:sp>
        <p:nvSpPr>
          <p:cNvPr id="6" name="CuadroTexto 5">
            <a:extLst>
              <a:ext uri="{FF2B5EF4-FFF2-40B4-BE49-F238E27FC236}">
                <a16:creationId xmlns:a16="http://schemas.microsoft.com/office/drawing/2014/main" id="{34B3231B-DB84-F766-108C-9A9F9C9BFA90}"/>
              </a:ext>
            </a:extLst>
          </p:cNvPr>
          <p:cNvSpPr txBox="1"/>
          <p:nvPr/>
        </p:nvSpPr>
        <p:spPr>
          <a:xfrm>
            <a:off x="0" y="1066960"/>
            <a:ext cx="9006840" cy="6555641"/>
          </a:xfrm>
          <a:prstGeom prst="rect">
            <a:avLst/>
          </a:prstGeom>
          <a:noFill/>
        </p:spPr>
        <p:txBody>
          <a:bodyPr wrap="square">
            <a:spAutoFit/>
          </a:bodyPr>
          <a:lstStyle/>
          <a:p>
            <a:pPr algn="just"/>
            <a:r>
              <a:rPr lang="es-ES" sz="2000" dirty="0">
                <a:latin typeface="Futura Lt BT" panose="020B0402020204020303" pitchFamily="34" charset="0"/>
              </a:rPr>
              <a:t>En el mercado global en el que nos encontramos, observamos diariamente el intercambio de bienes entre poblaciones de distintos países. Durante este proceso interactúan los niveles de precios de cada uno de los países, así como los tipos de cambio entre ellos.</a:t>
            </a:r>
          </a:p>
          <a:p>
            <a:endParaRPr lang="es-ES" sz="2000" dirty="0">
              <a:latin typeface="Futura Lt BT" panose="020B0402020204020303" pitchFamily="34" charset="0"/>
            </a:endParaRPr>
          </a:p>
          <a:p>
            <a:r>
              <a:rPr lang="es-ES" sz="2000" b="1" dirty="0">
                <a:latin typeface="Futura Lt BT" panose="020B0402020204020303" pitchFamily="34" charset="0"/>
              </a:rPr>
              <a:t>Surge una pregunta interesante</a:t>
            </a:r>
          </a:p>
          <a:p>
            <a:endParaRPr lang="es-ES" sz="2000" dirty="0">
              <a:latin typeface="Futura Lt BT" panose="020B0402020204020303" pitchFamily="34" charset="0"/>
            </a:endParaRPr>
          </a:p>
          <a:p>
            <a:r>
              <a:rPr lang="es-ES" sz="2000" b="1" dirty="0">
                <a:latin typeface="Futura Lt BT" panose="020B0402020204020303" pitchFamily="34" charset="0"/>
              </a:rPr>
              <a:t>¿Cuántos bienes nacionales se requiere para adquirir un bien extranjero?</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r>
              <a:rPr lang="es-ES" sz="2000" dirty="0">
                <a:latin typeface="Futura Lt BT" panose="020B0402020204020303" pitchFamily="34" charset="0"/>
              </a:rPr>
              <a:t>Si se requieren pocos bienes extranjeros para adquirir uno nacional. Decimos que los bienes nacionales son baratos relativamente.</a:t>
            </a:r>
          </a:p>
          <a:p>
            <a:endParaRPr lang="es-ES" sz="2000" dirty="0">
              <a:latin typeface="Futura Lt BT" panose="020B0402020204020303" pitchFamily="34" charset="0"/>
            </a:endParaRPr>
          </a:p>
          <a:p>
            <a:r>
              <a:rPr lang="es-ES" sz="2000" dirty="0">
                <a:latin typeface="Futura Lt BT" panose="020B0402020204020303" pitchFamily="34" charset="0"/>
              </a:rPr>
              <a:t>Si se requieren muchos bienes extranjeros para adquirir uno nacional. Decimos que los bienes nacionales son caros relativamente.</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Tree>
    <p:extLst>
      <p:ext uri="{BB962C8B-B14F-4D97-AF65-F5344CB8AC3E}">
        <p14:creationId xmlns:p14="http://schemas.microsoft.com/office/powerpoint/2010/main" val="2527543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5311E2-281C-4BA7-962F-558ACE64DB04}"/>
              </a:ext>
            </a:extLst>
          </p:cNvPr>
          <p:cNvSpPr>
            <a:spLocks noGrp="1"/>
          </p:cNvSpPr>
          <p:nvPr>
            <p:ph type="ctrTitle"/>
          </p:nvPr>
        </p:nvSpPr>
        <p:spPr>
          <a:xfrm>
            <a:off x="3113995" y="3936521"/>
            <a:ext cx="6400702" cy="1267514"/>
          </a:xfrm>
        </p:spPr>
        <p:txBody>
          <a:bodyPr>
            <a:noAutofit/>
          </a:bodyPr>
          <a:lstStyle/>
          <a:p>
            <a:pPr algn="l"/>
            <a:r>
              <a:rPr lang="es-ES" sz="4400" b="1" dirty="0"/>
              <a:t>Índice de tipo de cambio efectivo real </a:t>
            </a:r>
            <a:br>
              <a:rPr lang="es-ES" sz="4400" b="1" dirty="0"/>
            </a:br>
            <a:br>
              <a:rPr lang="es-ES" sz="4400" b="1" dirty="0"/>
            </a:br>
            <a:r>
              <a:rPr lang="es-ES" sz="4400" b="1" dirty="0"/>
              <a:t>¿</a:t>
            </a:r>
            <a:r>
              <a:rPr lang="es-ES" sz="3600" b="1" dirty="0"/>
              <a:t>Qué es?  ¿Cómo se utiliza?</a:t>
            </a:r>
            <a:br>
              <a:rPr lang="es-ES" sz="3600" b="1" dirty="0"/>
            </a:br>
            <a:br>
              <a:rPr lang="es-ES" sz="3600" b="1" dirty="0"/>
            </a:br>
            <a:endParaRPr lang="es-CR" sz="3600" b="1" dirty="0"/>
          </a:p>
        </p:txBody>
      </p:sp>
      <p:sp>
        <p:nvSpPr>
          <p:cNvPr id="3" name="Subtítulo 2">
            <a:extLst>
              <a:ext uri="{FF2B5EF4-FFF2-40B4-BE49-F238E27FC236}">
                <a16:creationId xmlns:a16="http://schemas.microsoft.com/office/drawing/2014/main" id="{FC114223-D1E7-4BA1-A9E7-2B1F821EDE74}"/>
              </a:ext>
            </a:extLst>
          </p:cNvPr>
          <p:cNvSpPr>
            <a:spLocks noGrp="1"/>
          </p:cNvSpPr>
          <p:nvPr>
            <p:ph type="subTitle" idx="1"/>
          </p:nvPr>
        </p:nvSpPr>
        <p:spPr>
          <a:xfrm>
            <a:off x="1295400" y="5554817"/>
            <a:ext cx="6858000" cy="496996"/>
          </a:xfrm>
        </p:spPr>
        <p:txBody>
          <a:bodyPr>
            <a:normAutofit/>
          </a:bodyPr>
          <a:lstStyle/>
          <a:p>
            <a:r>
              <a:rPr lang="es-CR" sz="2000" dirty="0"/>
              <a:t>Noviembre 2024</a:t>
            </a:r>
          </a:p>
        </p:txBody>
      </p:sp>
    </p:spTree>
    <p:extLst>
      <p:ext uri="{BB962C8B-B14F-4D97-AF65-F5344CB8AC3E}">
        <p14:creationId xmlns:p14="http://schemas.microsoft.com/office/powerpoint/2010/main" val="4194359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D0947-262D-1F27-4935-4B827CDEC3F8}"/>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08567994-C6CD-655A-3AA1-EE68BCA2E02B}"/>
              </a:ext>
            </a:extLst>
          </p:cNvPr>
          <p:cNvSpPr txBox="1"/>
          <p:nvPr/>
        </p:nvSpPr>
        <p:spPr>
          <a:xfrm>
            <a:off x="0" y="304800"/>
            <a:ext cx="9144000" cy="584775"/>
          </a:xfrm>
          <a:prstGeom prst="rect">
            <a:avLst/>
          </a:prstGeom>
          <a:noFill/>
        </p:spPr>
        <p:txBody>
          <a:bodyPr wrap="square" rtlCol="0">
            <a:spAutoFit/>
          </a:bodyPr>
          <a:lstStyle/>
          <a:p>
            <a:r>
              <a:rPr lang="es-US" sz="3200" b="1" dirty="0">
                <a:latin typeface="Futura Lt BT" panose="020B0402020204020303" pitchFamily="34" charset="0"/>
              </a:rPr>
              <a:t>Conceptos iniciales</a:t>
            </a:r>
          </a:p>
        </p:txBody>
      </p:sp>
      <p:sp>
        <p:nvSpPr>
          <p:cNvPr id="6" name="CuadroTexto 5">
            <a:extLst>
              <a:ext uri="{FF2B5EF4-FFF2-40B4-BE49-F238E27FC236}">
                <a16:creationId xmlns:a16="http://schemas.microsoft.com/office/drawing/2014/main" id="{16ACC7BA-7A86-E6D0-A098-D03C7177A86B}"/>
              </a:ext>
            </a:extLst>
          </p:cNvPr>
          <p:cNvSpPr txBox="1"/>
          <p:nvPr/>
        </p:nvSpPr>
        <p:spPr>
          <a:xfrm>
            <a:off x="0" y="1066960"/>
            <a:ext cx="9006840" cy="4708981"/>
          </a:xfrm>
          <a:prstGeom prst="rect">
            <a:avLst/>
          </a:prstGeom>
          <a:noFill/>
        </p:spPr>
        <p:txBody>
          <a:bodyPr wrap="square">
            <a:spAutoFit/>
          </a:bodyPr>
          <a:lstStyle/>
          <a:p>
            <a:pPr algn="just"/>
            <a:r>
              <a:rPr lang="es-ES" sz="2000" dirty="0">
                <a:latin typeface="Futura Lt BT" panose="020B0402020204020303" pitchFamily="34" charset="0"/>
              </a:rPr>
              <a:t>Si por un momento imagináramos que no existen barreras arancelarias ni costos asociados al comercio ¿qué debería suceder con los precios de los bienes idénticos que se comercian?</a:t>
            </a:r>
          </a:p>
          <a:p>
            <a:pPr algn="just"/>
            <a:endParaRPr lang="es-ES" sz="2000" dirty="0">
              <a:latin typeface="Futura Lt BT" panose="020B0402020204020303" pitchFamily="34" charset="0"/>
            </a:endParaRP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En teoría los precios deberían ser iguales, cuando se expresan en términos de una misma moneda. A esto se le llama la  </a:t>
            </a:r>
            <a:r>
              <a:rPr lang="es-ES" sz="2000" b="1" dirty="0">
                <a:latin typeface="Futura Lt BT" panose="020B0402020204020303" pitchFamily="34" charset="0"/>
              </a:rPr>
              <a:t>Ley del Precio único o Ley de un solo precio</a:t>
            </a:r>
            <a:r>
              <a:rPr lang="es-ES" sz="2000" dirty="0">
                <a:latin typeface="Futura Lt BT" panose="020B0402020204020303" pitchFamily="34" charset="0"/>
              </a:rPr>
              <a:t>. </a:t>
            </a:r>
          </a:p>
          <a:p>
            <a:pPr algn="just"/>
            <a:endParaRPr lang="es-ES" sz="2000" dirty="0">
              <a:latin typeface="Futura Lt BT" panose="020B0402020204020303" pitchFamily="34" charset="0"/>
            </a:endParaRP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Por ejemplo, si entre dos países digamos, País A y País B, el tipo de cambio nominal </a:t>
            </a:r>
            <a:r>
              <a:rPr lang="es-ES" sz="2000" b="1" dirty="0">
                <a:latin typeface="Futura Lt BT" panose="020B0402020204020303" pitchFamily="34" charset="0"/>
              </a:rPr>
              <a:t>(TCN) </a:t>
            </a:r>
            <a:r>
              <a:rPr lang="es-ES" sz="2000" dirty="0">
                <a:latin typeface="Futura Lt BT" panose="020B0402020204020303" pitchFamily="34" charset="0"/>
              </a:rPr>
              <a:t>entre ellos es de 1.5 </a:t>
            </a:r>
            <a:r>
              <a:rPr lang="es-ES" sz="2000" dirty="0" err="1">
                <a:latin typeface="Futura Lt BT" panose="020B0402020204020303" pitchFamily="34" charset="0"/>
              </a:rPr>
              <a:t>Apesos</a:t>
            </a:r>
            <a:r>
              <a:rPr lang="es-ES" sz="2000" dirty="0">
                <a:latin typeface="Futura Lt BT" panose="020B0402020204020303" pitchFamily="34" charset="0"/>
              </a:rPr>
              <a:t>  por 1.0 </a:t>
            </a:r>
            <a:r>
              <a:rPr lang="es-ES" sz="2000" dirty="0" err="1">
                <a:latin typeface="Futura Lt BT" panose="020B0402020204020303" pitchFamily="34" charset="0"/>
              </a:rPr>
              <a:t>Bpeso</a:t>
            </a:r>
            <a:r>
              <a:rPr lang="es-ES" sz="2000" dirty="0">
                <a:latin typeface="Futura Lt BT" panose="020B0402020204020303" pitchFamily="34" charset="0"/>
              </a:rPr>
              <a:t>, una camisa que cuesta 45 </a:t>
            </a:r>
            <a:r>
              <a:rPr lang="es-ES" sz="2000" dirty="0" err="1">
                <a:latin typeface="Futura Lt BT" panose="020B0402020204020303" pitchFamily="34" charset="0"/>
              </a:rPr>
              <a:t>Apesos</a:t>
            </a:r>
            <a:r>
              <a:rPr lang="es-ES" sz="2000" dirty="0">
                <a:latin typeface="Futura Lt BT" panose="020B0402020204020303" pitchFamily="34" charset="0"/>
              </a:rPr>
              <a:t> en el país A debería costar  30 </a:t>
            </a:r>
            <a:r>
              <a:rPr lang="es-ES" sz="2000" dirty="0" err="1">
                <a:latin typeface="Futura Lt BT" panose="020B0402020204020303" pitchFamily="34" charset="0"/>
              </a:rPr>
              <a:t>Bpesos</a:t>
            </a:r>
            <a:r>
              <a:rPr lang="es-ES" sz="2000" dirty="0">
                <a:latin typeface="Futura Lt BT" panose="020B0402020204020303" pitchFamily="34" charset="0"/>
              </a:rPr>
              <a:t> en el país B. </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Tree>
    <p:extLst>
      <p:ext uri="{BB962C8B-B14F-4D97-AF65-F5344CB8AC3E}">
        <p14:creationId xmlns:p14="http://schemas.microsoft.com/office/powerpoint/2010/main" val="2167895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44FA0-A353-825F-9460-C0972CB97519}"/>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FDE7313B-2D85-B857-47EE-5AF1EB4F7CAD}"/>
              </a:ext>
            </a:extLst>
          </p:cNvPr>
          <p:cNvSpPr txBox="1"/>
          <p:nvPr/>
        </p:nvSpPr>
        <p:spPr>
          <a:xfrm>
            <a:off x="0" y="304800"/>
            <a:ext cx="9144000" cy="584775"/>
          </a:xfrm>
          <a:prstGeom prst="rect">
            <a:avLst/>
          </a:prstGeom>
          <a:noFill/>
        </p:spPr>
        <p:txBody>
          <a:bodyPr wrap="square" rtlCol="0">
            <a:spAutoFit/>
          </a:bodyPr>
          <a:lstStyle/>
          <a:p>
            <a:r>
              <a:rPr lang="es-US" sz="3200" b="1" dirty="0">
                <a:latin typeface="Futura Lt BT" panose="020B0402020204020303" pitchFamily="34" charset="0"/>
              </a:rPr>
              <a:t>Conceptos iniciales</a:t>
            </a:r>
          </a:p>
        </p:txBody>
      </p:sp>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AD10E244-C8D0-1E96-1288-1EC2369E95A5}"/>
                  </a:ext>
                </a:extLst>
              </p:cNvPr>
              <p:cNvSpPr txBox="1"/>
              <p:nvPr/>
            </p:nvSpPr>
            <p:spPr>
              <a:xfrm>
                <a:off x="0" y="1066960"/>
                <a:ext cx="9006840" cy="6712222"/>
              </a:xfrm>
              <a:prstGeom prst="rect">
                <a:avLst/>
              </a:prstGeom>
              <a:noFill/>
            </p:spPr>
            <p:txBody>
              <a:bodyPr wrap="square">
                <a:spAutoFit/>
              </a:bodyPr>
              <a:lstStyle/>
              <a:p>
                <a:pPr algn="just"/>
                <a:r>
                  <a:rPr lang="es-ES" sz="2000" dirty="0">
                    <a:latin typeface="Futura Lt BT" panose="020B0402020204020303" pitchFamily="34" charset="0"/>
                  </a:rPr>
                  <a:t>Se expresaría de la siguiente forma:</a:t>
                </a:r>
              </a:p>
              <a:p>
                <a:pPr algn="just"/>
                <a:endParaRPr lang="es-ES" sz="2000" dirty="0">
                  <a:latin typeface="Futura Lt BT" panose="020B0402020204020303" pitchFamily="34" charset="0"/>
                </a:endParaRPr>
              </a:p>
              <a:p>
                <a:pPr algn="just"/>
                <a:r>
                  <a:rPr lang="es-ES" sz="1800" kern="100" dirty="0">
                    <a:effectLst/>
                    <a:latin typeface="Aptos" panose="020B0004020202020204" pitchFamily="34" charset="0"/>
                    <a:ea typeface="Times New Roman" panose="02020603050405020304" pitchFamily="18" charset="0"/>
                    <a:cs typeface="Times New Roman" panose="02020603050405020304" pitchFamily="18" charset="0"/>
                  </a:rPr>
                  <a:t>				45= (1.5)(30)</a:t>
                </a:r>
              </a:p>
              <a:p>
                <a:pPr algn="just"/>
                <a:endParaRPr lang="es-ES" kern="100" dirty="0">
                  <a:latin typeface="Aptos" panose="020B0004020202020204" pitchFamily="34" charset="0"/>
                  <a:ea typeface="Aptos" panose="020B0004020202020204" pitchFamily="34" charset="0"/>
                  <a:cs typeface="Times New Roman" panose="02020603050405020304" pitchFamily="18" charset="0"/>
                </a:endParaRPr>
              </a:p>
              <a:p>
                <a:pPr algn="just"/>
                <a:r>
                  <a:rPr lang="es-ES" sz="1800" kern="100" dirty="0">
                    <a:effectLst/>
                    <a:latin typeface="Aptos" panose="020B0004020202020204" pitchFamily="34" charset="0"/>
                    <a:ea typeface="Aptos" panose="020B0004020202020204" pitchFamily="34" charset="0"/>
                    <a:cs typeface="Times New Roman" panose="02020603050405020304" pitchFamily="18" charset="0"/>
                  </a:rPr>
                  <a:t>Por lo tanto</a:t>
                </a:r>
              </a:p>
              <a:p>
                <a:pPr algn="just"/>
                <a:endParaRPr lang="es-ES" kern="100" dirty="0">
                  <a:latin typeface="Aptos" panose="020B0004020202020204" pitchFamily="34" charset="0"/>
                  <a:ea typeface="Aptos" panose="020B0004020202020204" pitchFamily="34" charset="0"/>
                  <a:cs typeface="Times New Roman" panose="02020603050405020304" pitchFamily="18" charset="0"/>
                </a:endParaRPr>
              </a:p>
              <a:p>
                <a:pPr algn="just"/>
                <a14:m>
                  <m:oMathPara xmlns:m="http://schemas.openxmlformats.org/officeDocument/2006/math">
                    <m:oMathParaPr>
                      <m:jc m:val="centerGroup"/>
                    </m:oMathParaPr>
                    <m:oMath xmlns:m="http://schemas.openxmlformats.org/officeDocument/2006/math">
                      <m:sSub>
                        <m:sSubPr>
                          <m:ctrlPr>
                            <a:rPr lang="es-CR" sz="18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𝑇𝐶𝑁</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oMath>
                  </m:oMathPara>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es-ES" sz="2000" dirty="0">
                  <a:latin typeface="Futura Lt BT" panose="020B0402020204020303" pitchFamily="34" charset="0"/>
                </a:endParaRPr>
              </a:p>
              <a:p>
                <a:endParaRPr lang="es-ES" sz="2000" b="1" dirty="0">
                  <a:latin typeface="Futura Lt BT" panose="020B0402020204020303" pitchFamily="34" charset="0"/>
                </a:endParaRPr>
              </a:p>
              <a:p>
                <a:r>
                  <a:rPr lang="es-ES" sz="2000" dirty="0">
                    <a:latin typeface="Futura Lt BT" panose="020B0402020204020303" pitchFamily="34" charset="0"/>
                  </a:rPr>
                  <a:t>Esto puede reordenarse como:</a:t>
                </a:r>
              </a:p>
              <a:p>
                <a:endParaRPr lang="es-ES" sz="2000" b="1" dirty="0">
                  <a:latin typeface="Futura Lt BT" panose="020B0402020204020303" pitchFamily="34" charset="0"/>
                </a:endParaRPr>
              </a:p>
              <a:p>
                <a:endParaRPr lang="es-ES" sz="2000" b="1" dirty="0">
                  <a:latin typeface="Futura Lt BT" panose="020B0402020204020303" pitchFamily="34" charset="0"/>
                </a:endParaRPr>
              </a:p>
              <a:p>
                <a:r>
                  <a:rPr lang="es-ES" sz="1800" i="1" kern="100" dirty="0">
                    <a:effectLst/>
                    <a:latin typeface="Cambria Math" panose="02040503050406030204" pitchFamily="18" charset="0"/>
                    <a:ea typeface="Times New Roman" panose="02020603050405020304" pitchFamily="18" charset="0"/>
                    <a:cs typeface="Times New Roman" panose="02020603050405020304" pitchFamily="18" charset="0"/>
                  </a:rPr>
                  <a:t>				1.5 =  </a:t>
                </a:r>
                <a14:m>
                  <m:oMath xmlns:m="http://schemas.openxmlformats.org/officeDocument/2006/math">
                    <m:f>
                      <m:f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s-ES" sz="1800" i="1" kern="100">
                            <a:effectLst/>
                            <a:latin typeface="Cambria Math" panose="02040503050406030204" pitchFamily="18" charset="0"/>
                            <a:ea typeface="Aptos" panose="020B0004020202020204" pitchFamily="34" charset="0"/>
                            <a:cs typeface="Times New Roman" panose="02020603050405020304" pitchFamily="18" charset="0"/>
                          </a:rPr>
                          <m:t>45</m:t>
                        </m:r>
                      </m:num>
                      <m:den>
                        <m:r>
                          <a:rPr lang="es-ES" sz="1800" i="1" kern="100">
                            <a:effectLst/>
                            <a:latin typeface="Cambria Math" panose="02040503050406030204" pitchFamily="18" charset="0"/>
                            <a:ea typeface="Aptos" panose="020B0004020202020204" pitchFamily="34" charset="0"/>
                            <a:cs typeface="Times New Roman" panose="02020603050405020304" pitchFamily="18" charset="0"/>
                          </a:rPr>
                          <m:t>30</m:t>
                        </m:r>
                      </m:den>
                    </m:f>
                  </m:oMath>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ctrlPr>
                            <a:rPr lang="es-CR" i="1" smtClean="0">
                              <a:effectLst/>
                              <a:latin typeface="Cambria Math" panose="02040503050406030204" pitchFamily="18" charset="0"/>
                            </a:rPr>
                          </m:ctrlPr>
                        </m:dPr>
                        <m:e>
                          <m:sSub>
                            <m:sSubPr>
                              <m:ctrlPr>
                                <a:rPr lang="es-CR" i="1">
                                  <a:effectLst/>
                                  <a:latin typeface="Cambria Math" panose="02040503050406030204" pitchFamily="18" charset="0"/>
                                </a:rPr>
                              </m:ctrlPr>
                            </m:sSubPr>
                            <m:e>
                              <m:r>
                                <a:rPr lang="es-ES" sz="1800" i="1">
                                  <a:effectLst/>
                                  <a:latin typeface="Cambria Math" panose="02040503050406030204" pitchFamily="18" charset="0"/>
                                  <a:ea typeface="Aptos" panose="020B0004020202020204" pitchFamily="34" charset="0"/>
                                  <a:cs typeface="Times New Roman" panose="02020603050405020304" pitchFamily="18" charset="0"/>
                                </a:rPr>
                                <m:t>𝑇𝐶𝑁</m:t>
                              </m:r>
                            </m:e>
                            <m:sub>
                              <m:r>
                                <a:rPr lang="es-ES" sz="1800" i="1">
                                  <a:effectLst/>
                                  <a:latin typeface="Cambria Math" panose="02040503050406030204" pitchFamily="18" charset="0"/>
                                  <a:ea typeface="Aptos" panose="020B0004020202020204" pitchFamily="34" charset="0"/>
                                  <a:cs typeface="Times New Roman" panose="02020603050405020304" pitchFamily="18" charset="0"/>
                                </a:rPr>
                                <m:t>𝑎</m:t>
                              </m:r>
                              <m:r>
                                <a:rPr lang="es-ES" sz="1800" i="1">
                                  <a:effectLst/>
                                  <a:latin typeface="Cambria Math" panose="02040503050406030204" pitchFamily="18" charset="0"/>
                                  <a:ea typeface="Aptos" panose="020B0004020202020204" pitchFamily="34" charset="0"/>
                                  <a:cs typeface="Times New Roman" panose="02020603050405020304" pitchFamily="18" charset="0"/>
                                </a:rPr>
                                <m:t>/</m:t>
                              </m:r>
                              <m:r>
                                <a:rPr lang="es-ES" sz="1800" i="1">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a:effectLst/>
                              <a:latin typeface="Cambria Math" panose="02040503050406030204" pitchFamily="18" charset="0"/>
                              <a:ea typeface="Aptos" panose="020B0004020202020204" pitchFamily="34" charset="0"/>
                              <a:cs typeface="Times New Roman" panose="02020603050405020304" pitchFamily="18" charset="0"/>
                            </a:rPr>
                            <m:t> </m:t>
                          </m:r>
                        </m:e>
                      </m:d>
                      <m:r>
                        <a:rPr lang="es-ES" sz="1800" i="1">
                          <a:effectLst/>
                          <a:latin typeface="Cambria Math" panose="02040503050406030204" pitchFamily="18" charset="0"/>
                          <a:ea typeface="Aptos" panose="020B0004020202020204" pitchFamily="34" charset="0"/>
                          <a:cs typeface="Times New Roman" panose="02020603050405020304" pitchFamily="18" charset="0"/>
                        </a:rPr>
                        <m:t>=</m:t>
                      </m:r>
                      <m:f>
                        <m:fPr>
                          <m:ctrlPr>
                            <a:rPr lang="es-CR" i="1">
                              <a:effectLst/>
                              <a:latin typeface="Cambria Math" panose="02040503050406030204" pitchFamily="18" charset="0"/>
                            </a:rPr>
                          </m:ctrlPr>
                        </m:fPr>
                        <m:num>
                          <m:sSub>
                            <m:sSubPr>
                              <m:ctrlPr>
                                <a:rPr lang="es-CR" i="1">
                                  <a:effectLst/>
                                  <a:latin typeface="Cambria Math" panose="02040503050406030204" pitchFamily="18" charset="0"/>
                                </a:rPr>
                              </m:ctrlPr>
                            </m:sSubPr>
                            <m:e>
                              <m:r>
                                <a:rPr lang="es-ES" sz="1800" i="1">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a:effectLst/>
                                  <a:latin typeface="Cambria Math" panose="02040503050406030204" pitchFamily="18" charset="0"/>
                                  <a:ea typeface="Aptos" panose="020B0004020202020204" pitchFamily="34" charset="0"/>
                                  <a:cs typeface="Times New Roman" panose="02020603050405020304" pitchFamily="18" charset="0"/>
                                </a:rPr>
                                <m:t>𝑎</m:t>
                              </m:r>
                            </m:sub>
                          </m:sSub>
                        </m:num>
                        <m:den>
                          <m:sSub>
                            <m:sSubPr>
                              <m:ctrlPr>
                                <a:rPr lang="es-CR" i="1">
                                  <a:effectLst/>
                                  <a:latin typeface="Cambria Math" panose="02040503050406030204" pitchFamily="18" charset="0"/>
                                </a:rPr>
                              </m:ctrlPr>
                            </m:sSubPr>
                            <m:e>
                              <m:r>
                                <a:rPr lang="es-ES" sz="1800" i="1">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a:effectLst/>
                                  <a:latin typeface="Cambria Math" panose="02040503050406030204" pitchFamily="18" charset="0"/>
                                  <a:ea typeface="Aptos" panose="020B0004020202020204" pitchFamily="34" charset="0"/>
                                  <a:cs typeface="Times New Roman" panose="02020603050405020304" pitchFamily="18" charset="0"/>
                                </a:rPr>
                                <m:t>𝑏</m:t>
                              </m:r>
                            </m:sub>
                          </m:sSub>
                        </m:den>
                      </m:f>
                    </m:oMath>
                  </m:oMathPara>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mc:Choice>
        <mc:Fallback xmlns="">
          <p:sp>
            <p:nvSpPr>
              <p:cNvPr id="6" name="CuadroTexto 5">
                <a:extLst>
                  <a:ext uri="{FF2B5EF4-FFF2-40B4-BE49-F238E27FC236}">
                    <a16:creationId xmlns:a16="http://schemas.microsoft.com/office/drawing/2014/main" id="{AD10E244-C8D0-1E96-1288-1EC2369E95A5}"/>
                  </a:ext>
                </a:extLst>
              </p:cNvPr>
              <p:cNvSpPr txBox="1">
                <a:spLocks noRot="1" noChangeAspect="1" noMove="1" noResize="1" noEditPoints="1" noAdjustHandles="1" noChangeArrowheads="1" noChangeShapeType="1" noTextEdit="1"/>
              </p:cNvSpPr>
              <p:nvPr/>
            </p:nvSpPr>
            <p:spPr>
              <a:xfrm>
                <a:off x="0" y="1066960"/>
                <a:ext cx="9006840" cy="6712222"/>
              </a:xfrm>
              <a:prstGeom prst="rect">
                <a:avLst/>
              </a:prstGeom>
              <a:blipFill>
                <a:blip r:embed="rId3"/>
                <a:stretch>
                  <a:fillRect l="-677" t="-454"/>
                </a:stretch>
              </a:blipFill>
            </p:spPr>
            <p:txBody>
              <a:bodyPr/>
              <a:lstStyle/>
              <a:p>
                <a:r>
                  <a:rPr lang="es-CR">
                    <a:noFill/>
                  </a:rPr>
                  <a:t> </a:t>
                </a:r>
              </a:p>
            </p:txBody>
          </p:sp>
        </mc:Fallback>
      </mc:AlternateContent>
      <p:sp>
        <p:nvSpPr>
          <p:cNvPr id="2" name="Flecha: hacia arriba 1">
            <a:extLst>
              <a:ext uri="{FF2B5EF4-FFF2-40B4-BE49-F238E27FC236}">
                <a16:creationId xmlns:a16="http://schemas.microsoft.com/office/drawing/2014/main" id="{3F38B5BC-B4BE-B60C-24A7-A7E346EEC869}"/>
              </a:ext>
            </a:extLst>
          </p:cNvPr>
          <p:cNvSpPr/>
          <p:nvPr/>
        </p:nvSpPr>
        <p:spPr>
          <a:xfrm>
            <a:off x="3154679" y="5730080"/>
            <a:ext cx="213360" cy="350520"/>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 name="Flecha: hacia arriba 2">
            <a:extLst>
              <a:ext uri="{FF2B5EF4-FFF2-40B4-BE49-F238E27FC236}">
                <a16:creationId xmlns:a16="http://schemas.microsoft.com/office/drawing/2014/main" id="{BC703199-789D-EF4A-4912-467F2723C824}"/>
              </a:ext>
            </a:extLst>
          </p:cNvPr>
          <p:cNvSpPr/>
          <p:nvPr/>
        </p:nvSpPr>
        <p:spPr>
          <a:xfrm rot="10800000">
            <a:off x="3489959" y="5730080"/>
            <a:ext cx="213360" cy="350520"/>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8906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45F4151-C601-4E52-B444-463A4C3D5F35}"/>
              </a:ext>
            </a:extLst>
          </p:cNvPr>
          <p:cNvSpPr txBox="1"/>
          <p:nvPr/>
        </p:nvSpPr>
        <p:spPr>
          <a:xfrm>
            <a:off x="381000" y="274320"/>
            <a:ext cx="9144000" cy="584775"/>
          </a:xfrm>
          <a:prstGeom prst="rect">
            <a:avLst/>
          </a:prstGeom>
          <a:noFill/>
        </p:spPr>
        <p:txBody>
          <a:bodyPr wrap="square" rtlCol="0">
            <a:spAutoFit/>
          </a:bodyPr>
          <a:lstStyle/>
          <a:p>
            <a:r>
              <a:rPr lang="es-US" sz="3200" b="1" dirty="0">
                <a:latin typeface="Futura Lt BT" panose="020B0402020204020303" pitchFamily="34" charset="0"/>
              </a:rPr>
              <a:t>Conceptos iniciales</a:t>
            </a:r>
          </a:p>
        </p:txBody>
      </p:sp>
      <p:sp>
        <p:nvSpPr>
          <p:cNvPr id="6" name="CuadroTexto 5">
            <a:extLst>
              <a:ext uri="{FF2B5EF4-FFF2-40B4-BE49-F238E27FC236}">
                <a16:creationId xmlns:a16="http://schemas.microsoft.com/office/drawing/2014/main" id="{34B3231B-DB84-F766-108C-9A9F9C9BFA90}"/>
              </a:ext>
            </a:extLst>
          </p:cNvPr>
          <p:cNvSpPr txBox="1"/>
          <p:nvPr/>
        </p:nvSpPr>
        <p:spPr>
          <a:xfrm>
            <a:off x="0" y="1066960"/>
            <a:ext cx="9006840" cy="7786747"/>
          </a:xfrm>
          <a:prstGeom prst="rect">
            <a:avLst/>
          </a:prstGeom>
          <a:noFill/>
        </p:spPr>
        <p:txBody>
          <a:bodyPr wrap="square">
            <a:spAutoFit/>
          </a:bodyPr>
          <a:lstStyle/>
          <a:p>
            <a:endParaRPr lang="es-ES" sz="2000" dirty="0">
              <a:latin typeface="Futura Lt BT" panose="020B0402020204020303" pitchFamily="34" charset="0"/>
            </a:endParaRPr>
          </a:p>
          <a:p>
            <a:pPr algn="just"/>
            <a:r>
              <a:rPr lang="es-ES" sz="2000" dirty="0">
                <a:latin typeface="Futura Lt BT" panose="020B0402020204020303" pitchFamily="34" charset="0"/>
              </a:rPr>
              <a:t>A partir de esto último, se obtiene lo que llamamos </a:t>
            </a:r>
            <a:r>
              <a:rPr lang="es-ES" sz="2000" b="1" dirty="0">
                <a:latin typeface="Futura Lt BT" panose="020B0402020204020303" pitchFamily="34" charset="0"/>
              </a:rPr>
              <a:t>Paridad de Poder Adquisitivo (PPA)</a:t>
            </a:r>
            <a:r>
              <a:rPr lang="es-ES" sz="2000" dirty="0">
                <a:latin typeface="Futura Lt BT" panose="020B0402020204020303" pitchFamily="34" charset="0"/>
              </a:rPr>
              <a:t>: el tipo de cambio entre monedas de dos países es igual a la relación entre los niveles de precios de esos dos países. El poder adquisitivo de la moneda de un país es reflejo de su nivel de precios.</a:t>
            </a: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En este caso no se trata de comparar un solo bien, si no una canasta de bienes.</a:t>
            </a: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La PPA sostiene que una disminución del poder adquisitivo de la moneda se dará por un incremento del nivel de precios y por una depreciación equivalente (y viceversa).</a:t>
            </a:r>
          </a:p>
          <a:p>
            <a:pPr algn="just"/>
            <a:endParaRPr lang="es-ES" sz="2000" dirty="0">
              <a:latin typeface="Futura Lt BT" panose="020B0402020204020303" pitchFamily="34" charset="0"/>
            </a:endParaRPr>
          </a:p>
          <a:p>
            <a:pPr algn="just"/>
            <a:r>
              <a:rPr lang="es-ES" sz="2000" dirty="0">
                <a:latin typeface="Futura Lt BT" panose="020B0402020204020303" pitchFamily="34" charset="0"/>
              </a:rPr>
              <a:t>Ambos conceptos ya figuraban en los escritos de los economistas británicos del siglo XIX. </a:t>
            </a:r>
          </a:p>
          <a:p>
            <a:pPr algn="just"/>
            <a:endParaRPr lang="es-ES" sz="2000" dirty="0">
              <a:latin typeface="Futura Lt BT" panose="020B0402020204020303" pitchFamily="34" charset="0"/>
            </a:endParaRPr>
          </a:p>
          <a:p>
            <a:pPr algn="just"/>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Tree>
    <p:extLst>
      <p:ext uri="{BB962C8B-B14F-4D97-AF65-F5344CB8AC3E}">
        <p14:creationId xmlns:p14="http://schemas.microsoft.com/office/powerpoint/2010/main" val="166570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2F3F3-B4D5-4925-297E-638FD8C49020}"/>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35D00E30-26E0-8403-97E8-5AC9B8B7E195}"/>
              </a:ext>
            </a:extLst>
          </p:cNvPr>
          <p:cNvSpPr txBox="1"/>
          <p:nvPr/>
        </p:nvSpPr>
        <p:spPr>
          <a:xfrm>
            <a:off x="381000" y="274320"/>
            <a:ext cx="9144000" cy="584775"/>
          </a:xfrm>
          <a:prstGeom prst="rect">
            <a:avLst/>
          </a:prstGeom>
          <a:noFill/>
        </p:spPr>
        <p:txBody>
          <a:bodyPr wrap="square" rtlCol="0">
            <a:spAutoFit/>
          </a:bodyPr>
          <a:lstStyle/>
          <a:p>
            <a:r>
              <a:rPr lang="es-US" sz="3200" b="1" dirty="0">
                <a:latin typeface="Futura Lt BT" panose="020B0402020204020303" pitchFamily="34" charset="0"/>
              </a:rPr>
              <a:t>Conceptos iniciales</a:t>
            </a:r>
          </a:p>
        </p:txBody>
      </p:sp>
      <mc:AlternateContent xmlns:mc="http://schemas.openxmlformats.org/markup-compatibility/2006">
        <mc:Choice xmlns:a14="http://schemas.microsoft.com/office/drawing/2010/main" Requires="a14">
          <p:sp>
            <p:nvSpPr>
              <p:cNvPr id="6" name="CuadroTexto 5">
                <a:extLst>
                  <a:ext uri="{FF2B5EF4-FFF2-40B4-BE49-F238E27FC236}">
                    <a16:creationId xmlns:a16="http://schemas.microsoft.com/office/drawing/2014/main" id="{6542163A-35A9-FF78-3878-C3DE0B3ED32D}"/>
                  </a:ext>
                </a:extLst>
              </p:cNvPr>
              <p:cNvSpPr txBox="1"/>
              <p:nvPr/>
            </p:nvSpPr>
            <p:spPr>
              <a:xfrm>
                <a:off x="0" y="1066960"/>
                <a:ext cx="9006840" cy="8122352"/>
              </a:xfrm>
              <a:prstGeom prst="rect">
                <a:avLst/>
              </a:prstGeom>
              <a:noFill/>
            </p:spPr>
            <p:txBody>
              <a:bodyPr wrap="square">
                <a:spAutoFit/>
              </a:bodyPr>
              <a:lstStyle/>
              <a:p>
                <a:r>
                  <a:rPr lang="es-ES" sz="2000" dirty="0">
                    <a:latin typeface="Futura Lt BT" panose="020B0402020204020303" pitchFamily="34" charset="0"/>
                  </a:rPr>
                  <a:t>Profundizando un poco en la PPA, esta tiene dos versiones, la absoluta y la relativa. La absoluta se estima dividiendo el nivel precio (índice) entre países obteniendo así el tipo de cambio que iguala los precios. La PPA relativa implica que la variación del tipo de cambio será igual a la diferencia de las variaciones de los índices de precios entre países.</a:t>
                </a:r>
              </a:p>
              <a:p>
                <a:endParaRPr lang="es-ES" sz="2000" dirty="0">
                  <a:latin typeface="Futura Lt BT" panose="020B0402020204020303" pitchFamily="34" charset="0"/>
                </a:endParaRPr>
              </a:p>
              <a:p>
                <a:pPr marL="0" marR="0" algn="just">
                  <a:lnSpc>
                    <a:spcPct val="107000"/>
                  </a:lnSpc>
                  <a:spcBef>
                    <a:spcPts val="0"/>
                  </a:spcBef>
                  <a:spcAft>
                    <a:spcPts val="800"/>
                  </a:spcAft>
                </a:pPr>
                <a:r>
                  <a:rPr lang="es-ES" sz="1800" kern="100" dirty="0">
                    <a:effectLst/>
                    <a:latin typeface="Aptos" panose="020B0004020202020204" pitchFamily="34" charset="0"/>
                    <a:ea typeface="Times New Roman" panose="02020603050405020304" pitchFamily="18" charset="0"/>
                    <a:cs typeface="Times New Roman" panose="02020603050405020304" pitchFamily="18" charset="0"/>
                  </a:rPr>
                  <a:t>Absoluta</a:t>
                </a:r>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d>
                        <m:d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𝑇𝐶𝑁</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e>
                      </m:d>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fPr>
                        <m:num>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sub>
                          </m:sSub>
                        </m:num>
                        <m:den>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den>
                      </m:f>
                    </m:oMath>
                  </m:oMathPara>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s-ES" sz="1800" kern="100" dirty="0">
                    <a:effectLst/>
                    <a:latin typeface="Aptos" panose="020B0004020202020204" pitchFamily="34" charset="0"/>
                    <a:ea typeface="Times New Roman" panose="02020603050405020304" pitchFamily="18" charset="0"/>
                    <a:cs typeface="Times New Roman" panose="02020603050405020304" pitchFamily="18" charset="0"/>
                  </a:rPr>
                  <a:t> </a:t>
                </a:r>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s-ES" sz="1800" kern="100" dirty="0">
                    <a:effectLst/>
                    <a:latin typeface="Aptos" panose="020B0004020202020204" pitchFamily="34" charset="0"/>
                    <a:ea typeface="Times New Roman" panose="02020603050405020304" pitchFamily="18" charset="0"/>
                    <a:cs typeface="Times New Roman" panose="02020603050405020304" pitchFamily="18" charset="0"/>
                  </a:rPr>
                  <a:t>Relativa</a:t>
                </a:r>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d>
                        <m:d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d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𝑣𝑎𝑟𝑖𝑎𝑐𝑖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𝑇𝐶𝑁</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e>
                      </m:d>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𝑣𝑎𝑟𝑖𝑎𝑐𝑖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 </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𝑑𝑒</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𝑣𝑎𝑟𝑖𝑎𝑐𝑖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 </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𝑑𝑒</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𝑃</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oMath>
                  </m:oMathPara>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d>
                        <m:d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d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𝑎𝑝𝑟𝑒𝑐𝑖𝑎𝑐𝑖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𝑑𝑒𝑝𝑟𝑒𝑐𝑖𝑎𝑐𝑖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𝑑𝑒𝑙</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𝑇𝐶𝑁</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e>
                      </m:d>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𝑖𝑛𝑓𝑙𝑎𝑐𝑖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𝑎</m:t>
                          </m:r>
                        </m:sub>
                      </m:s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s-CR"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𝑖𝑛𝑓𝑙𝑎𝑐𝑖</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ó</m:t>
                          </m:r>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𝑛</m:t>
                          </m:r>
                        </m:e>
                        <m:sub>
                          <m:r>
                            <a:rPr lang="es-ES" sz="1800" i="1" kern="100">
                              <a:effectLst/>
                              <a:latin typeface="Cambria Math" panose="02040503050406030204" pitchFamily="18" charset="0"/>
                              <a:ea typeface="Aptos" panose="020B0004020202020204" pitchFamily="34" charset="0"/>
                              <a:cs typeface="Times New Roman" panose="02020603050405020304" pitchFamily="18" charset="0"/>
                            </a:rPr>
                            <m:t>𝑏</m:t>
                          </m:r>
                        </m:sub>
                      </m:sSub>
                    </m:oMath>
                  </m:oMathPara>
                </a14:m>
                <a:endParaRPr lang="es-C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2000" dirty="0">
                  <a:latin typeface="Futura Lt BT" panose="020B0402020204020303" pitchFamily="34" charset="0"/>
                </a:endParaRPr>
              </a:p>
              <a:p>
                <a:pPr algn="just"/>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mc:Choice>
        <mc:Fallback>
          <p:sp>
            <p:nvSpPr>
              <p:cNvPr id="6" name="CuadroTexto 5">
                <a:extLst>
                  <a:ext uri="{FF2B5EF4-FFF2-40B4-BE49-F238E27FC236}">
                    <a16:creationId xmlns:a16="http://schemas.microsoft.com/office/drawing/2014/main" id="{6542163A-35A9-FF78-3878-C3DE0B3ED32D}"/>
                  </a:ext>
                </a:extLst>
              </p:cNvPr>
              <p:cNvSpPr txBox="1">
                <a:spLocks noRot="1" noChangeAspect="1" noMove="1" noResize="1" noEditPoints="1" noAdjustHandles="1" noChangeArrowheads="1" noChangeShapeType="1" noTextEdit="1"/>
              </p:cNvSpPr>
              <p:nvPr/>
            </p:nvSpPr>
            <p:spPr>
              <a:xfrm>
                <a:off x="0" y="1066960"/>
                <a:ext cx="9006840" cy="8122352"/>
              </a:xfrm>
              <a:prstGeom prst="rect">
                <a:avLst/>
              </a:prstGeom>
              <a:blipFill>
                <a:blip r:embed="rId3"/>
                <a:stretch>
                  <a:fillRect l="-677" t="-375" r="-1218"/>
                </a:stretch>
              </a:blipFill>
            </p:spPr>
            <p:txBody>
              <a:bodyPr/>
              <a:lstStyle/>
              <a:p>
                <a:r>
                  <a:rPr lang="es-CR">
                    <a:noFill/>
                  </a:rPr>
                  <a:t> </a:t>
                </a:r>
              </a:p>
            </p:txBody>
          </p:sp>
        </mc:Fallback>
      </mc:AlternateContent>
    </p:spTree>
    <p:extLst>
      <p:ext uri="{BB962C8B-B14F-4D97-AF65-F5344CB8AC3E}">
        <p14:creationId xmlns:p14="http://schemas.microsoft.com/office/powerpoint/2010/main" val="140170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45F4151-C601-4E52-B444-463A4C3D5F35}"/>
              </a:ext>
            </a:extLst>
          </p:cNvPr>
          <p:cNvSpPr txBox="1"/>
          <p:nvPr/>
        </p:nvSpPr>
        <p:spPr>
          <a:xfrm>
            <a:off x="0" y="381000"/>
            <a:ext cx="9144000" cy="584775"/>
          </a:xfrm>
          <a:prstGeom prst="rect">
            <a:avLst/>
          </a:prstGeom>
          <a:noFill/>
        </p:spPr>
        <p:txBody>
          <a:bodyPr wrap="square" rtlCol="0">
            <a:spAutoFit/>
          </a:bodyPr>
          <a:lstStyle/>
          <a:p>
            <a:r>
              <a:rPr lang="es-US" sz="3200" b="1" dirty="0">
                <a:latin typeface="Futura Lt BT" panose="020B0402020204020303" pitchFamily="34" charset="0"/>
              </a:rPr>
              <a:t>¿Se igualan los poderes adquisitivos entre países?</a:t>
            </a:r>
          </a:p>
        </p:txBody>
      </p:sp>
      <p:sp>
        <p:nvSpPr>
          <p:cNvPr id="6" name="CuadroTexto 5">
            <a:extLst>
              <a:ext uri="{FF2B5EF4-FFF2-40B4-BE49-F238E27FC236}">
                <a16:creationId xmlns:a16="http://schemas.microsoft.com/office/drawing/2014/main" id="{34B3231B-DB84-F766-108C-9A9F9C9BFA90}"/>
              </a:ext>
            </a:extLst>
          </p:cNvPr>
          <p:cNvSpPr txBox="1"/>
          <p:nvPr/>
        </p:nvSpPr>
        <p:spPr>
          <a:xfrm>
            <a:off x="0" y="1133415"/>
            <a:ext cx="9006840" cy="5324535"/>
          </a:xfrm>
          <a:prstGeom prst="rect">
            <a:avLst/>
          </a:prstGeom>
          <a:noFill/>
        </p:spPr>
        <p:txBody>
          <a:bodyPr wrap="square">
            <a:spAutoFit/>
          </a:bodyPr>
          <a:lstStyle/>
          <a:p>
            <a:pPr algn="just"/>
            <a:r>
              <a:rPr lang="es-ES" sz="2000" dirty="0">
                <a:latin typeface="Futura Lt BT" panose="020B0402020204020303" pitchFamily="34" charset="0"/>
              </a:rPr>
              <a:t>Según las investigaciones empíricas, la PPA absoluta no se cumple, no obstante, la relativa en algunos momentos si se ha cumplido. Lo anterior se debe a varias dificultades: barreras comerciales, costes de transporte y las cestas de productos que se comparan son distintas entre países. </a:t>
            </a: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r>
              <a:rPr lang="es-ES" sz="2000" dirty="0">
                <a:latin typeface="Futura Lt BT" panose="020B0402020204020303" pitchFamily="34" charset="0"/>
              </a:rPr>
              <a:t>Es una ampliación de la PPA. Este es un indicador amplio de los precios de bienes de un país respecto a otro. No sólo sirven para cuantificar las desviaciones de la PPA, sino que también sirve para analizar las condiciones de demanda y oferta en una economía abierta.</a:t>
            </a: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a:p>
            <a:endParaRPr lang="es-ES" sz="2000" b="1" dirty="0">
              <a:latin typeface="Futura Lt BT" panose="020B0402020204020303" pitchFamily="34" charset="0"/>
            </a:endParaRPr>
          </a:p>
        </p:txBody>
      </p:sp>
      <p:sp>
        <p:nvSpPr>
          <p:cNvPr id="2" name="CuadroTexto 1">
            <a:extLst>
              <a:ext uri="{FF2B5EF4-FFF2-40B4-BE49-F238E27FC236}">
                <a16:creationId xmlns:a16="http://schemas.microsoft.com/office/drawing/2014/main" id="{FCE50C84-7A24-68B9-F475-95AD3E734246}"/>
              </a:ext>
            </a:extLst>
          </p:cNvPr>
          <p:cNvSpPr txBox="1"/>
          <p:nvPr/>
        </p:nvSpPr>
        <p:spPr>
          <a:xfrm>
            <a:off x="1249680" y="2733853"/>
            <a:ext cx="9144000" cy="584775"/>
          </a:xfrm>
          <a:prstGeom prst="rect">
            <a:avLst/>
          </a:prstGeom>
          <a:noFill/>
        </p:spPr>
        <p:txBody>
          <a:bodyPr wrap="square" rtlCol="0">
            <a:spAutoFit/>
          </a:bodyPr>
          <a:lstStyle/>
          <a:p>
            <a:r>
              <a:rPr lang="es-US" sz="3200" b="1" dirty="0">
                <a:solidFill>
                  <a:srgbClr val="00B0F0"/>
                </a:solidFill>
                <a:latin typeface="Futura Lt BT" panose="020B0402020204020303" pitchFamily="34" charset="0"/>
              </a:rPr>
              <a:t>¿Qué es el tipo de cambio real (TCR)?</a:t>
            </a:r>
          </a:p>
        </p:txBody>
      </p:sp>
    </p:spTree>
    <p:extLst>
      <p:ext uri="{BB962C8B-B14F-4D97-AF65-F5344CB8AC3E}">
        <p14:creationId xmlns:p14="http://schemas.microsoft.com/office/powerpoint/2010/main" val="188858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E2887-E0DE-0C8D-DEE5-D7B625AAFFED}"/>
            </a:ext>
          </a:extLst>
        </p:cNvPr>
        <p:cNvGrpSpPr/>
        <p:nvPr/>
      </p:nvGrpSpPr>
      <p:grpSpPr>
        <a:xfrm>
          <a:off x="0" y="0"/>
          <a:ext cx="0" cy="0"/>
          <a:chOff x="0" y="0"/>
          <a:chExt cx="0" cy="0"/>
        </a:xfrm>
      </p:grpSpPr>
      <p:sp>
        <p:nvSpPr>
          <p:cNvPr id="8" name="CuadroTexto 7">
            <a:extLst>
              <a:ext uri="{FF2B5EF4-FFF2-40B4-BE49-F238E27FC236}">
                <a16:creationId xmlns:a16="http://schemas.microsoft.com/office/drawing/2014/main" id="{B526E520-E803-5FFA-F9C8-D7031C49C71C}"/>
              </a:ext>
            </a:extLst>
          </p:cNvPr>
          <p:cNvSpPr txBox="1"/>
          <p:nvPr/>
        </p:nvSpPr>
        <p:spPr>
          <a:xfrm>
            <a:off x="0" y="381000"/>
            <a:ext cx="9144000" cy="584775"/>
          </a:xfrm>
          <a:prstGeom prst="rect">
            <a:avLst/>
          </a:prstGeom>
          <a:noFill/>
        </p:spPr>
        <p:txBody>
          <a:bodyPr wrap="square" rtlCol="0">
            <a:spAutoFit/>
          </a:bodyPr>
          <a:lstStyle/>
          <a:p>
            <a:r>
              <a:rPr lang="es-US" sz="3200" b="1" dirty="0">
                <a:latin typeface="Futura Lt BT" panose="020B0402020204020303" pitchFamily="34" charset="0"/>
              </a:rPr>
              <a:t>Entendiendo el TCR</a:t>
            </a:r>
          </a:p>
        </p:txBody>
      </p:sp>
      <mc:AlternateContent xmlns:mc="http://schemas.openxmlformats.org/markup-compatibility/2006">
        <mc:Choice xmlns:a14="http://schemas.microsoft.com/office/drawing/2010/main" Requires="a14">
          <p:sp>
            <p:nvSpPr>
              <p:cNvPr id="6" name="CuadroTexto 5">
                <a:extLst>
                  <a:ext uri="{FF2B5EF4-FFF2-40B4-BE49-F238E27FC236}">
                    <a16:creationId xmlns:a16="http://schemas.microsoft.com/office/drawing/2014/main" id="{827E7ADD-C2CB-EF1E-2397-54E8657D86FE}"/>
                  </a:ext>
                </a:extLst>
              </p:cNvPr>
              <p:cNvSpPr txBox="1"/>
              <p:nvPr/>
            </p:nvSpPr>
            <p:spPr>
              <a:xfrm>
                <a:off x="0" y="1133415"/>
                <a:ext cx="9006840" cy="6450612"/>
              </a:xfrm>
              <a:prstGeom prst="rect">
                <a:avLst/>
              </a:prstGeom>
              <a:noFill/>
            </p:spPr>
            <p:txBody>
              <a:bodyPr wrap="square">
                <a:spAutoFit/>
              </a:bodyPr>
              <a:lstStyle/>
              <a:p>
                <a:pPr algn="just"/>
                <a:r>
                  <a:rPr lang="es-ES" sz="2000" dirty="0">
                    <a:latin typeface="Futura Lt BT" panose="020B0402020204020303" pitchFamily="34" charset="0"/>
                  </a:rPr>
                  <a:t>En primer lugar, Los tipos de cambio real están definidos de varias formas , por lo tanto, es lo que llamamos una variable no observable.</a:t>
                </a:r>
              </a:p>
              <a:p>
                <a:pPr algn="just"/>
                <a:endParaRPr lang="es-ES" sz="2000" dirty="0">
                  <a:latin typeface="Futura Lt BT" panose="020B0402020204020303" pitchFamily="34" charset="0"/>
                </a:endParaRPr>
              </a:p>
              <a:p>
                <a:r>
                  <a:rPr lang="es-ES" sz="2000" dirty="0">
                    <a:latin typeface="Futura Lt BT" panose="020B0402020204020303" pitchFamily="34" charset="0"/>
                  </a:rPr>
                  <a:t>Para nuestros fines, entenderemos al TCR como producto del tipo de cambio nominal y los niveles de precios de países que comercian.</a:t>
                </a:r>
              </a:p>
              <a:p>
                <a:endParaRPr lang="es-ES" sz="2000" dirty="0">
                  <a:latin typeface="Futura Lt BT" panose="020B0402020204020303" pitchFamily="34" charset="0"/>
                </a:endParaRPr>
              </a:p>
              <a:p>
                <a:r>
                  <a:rPr lang="es-ES" sz="2000" dirty="0">
                    <a:latin typeface="Futura Lt BT" panose="020B0402020204020303" pitchFamily="34" charset="0"/>
                  </a:rPr>
                  <a:t>				</a:t>
                </a:r>
                <a:r>
                  <a:rPr lang="es-ES" kern="100" dirty="0">
                    <a:latin typeface="Aptos" panose="020B0004020202020204" pitchFamily="34" charset="0"/>
                    <a:ea typeface="Times New Roman" panose="02020603050405020304" pitchFamily="18" charset="0"/>
                    <a:cs typeface="Times New Roman" panose="02020603050405020304" pitchFamily="18" charset="0"/>
                  </a:rPr>
                  <a:t>45= (1.5)(30)</a:t>
                </a:r>
              </a:p>
              <a:p>
                <a:endParaRPr lang="es-ES" kern="100" dirty="0">
                  <a:latin typeface="Aptos" panose="020B0004020202020204" pitchFamily="34" charset="0"/>
                  <a:ea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es-CR" i="1">
                              <a:latin typeface="Cambria Math" panose="02040503050406030204" pitchFamily="18" charset="0"/>
                            </a:rPr>
                          </m:ctrlPr>
                        </m:sSubPr>
                        <m:e>
                          <m:r>
                            <a:rPr lang="es-ES" i="1">
                              <a:latin typeface="Cambria Math" panose="02040503050406030204" pitchFamily="18" charset="0"/>
                            </a:rPr>
                            <m:t>𝑇𝐶𝑅</m:t>
                          </m:r>
                        </m:e>
                        <m:sub>
                          <m:r>
                            <a:rPr lang="es-ES" i="1">
                              <a:latin typeface="Cambria Math" panose="02040503050406030204" pitchFamily="18" charset="0"/>
                            </a:rPr>
                            <m:t>𝑎</m:t>
                          </m:r>
                        </m:sub>
                      </m:sSub>
                      <m:r>
                        <a:rPr lang="es-ES" i="1">
                          <a:latin typeface="Cambria Math" panose="02040503050406030204" pitchFamily="18" charset="0"/>
                        </a:rPr>
                        <m:t>=</m:t>
                      </m:r>
                      <m:f>
                        <m:fPr>
                          <m:ctrlPr>
                            <a:rPr lang="es-CR" i="1">
                              <a:latin typeface="Cambria Math" panose="02040503050406030204" pitchFamily="18" charset="0"/>
                            </a:rPr>
                          </m:ctrlPr>
                        </m:fPr>
                        <m:num>
                          <m:d>
                            <m:dPr>
                              <m:ctrlPr>
                                <a:rPr lang="es-CR" i="1">
                                  <a:latin typeface="Cambria Math" panose="02040503050406030204" pitchFamily="18" charset="0"/>
                                </a:rPr>
                              </m:ctrlPr>
                            </m:dPr>
                            <m:e>
                              <m:r>
                                <a:rPr lang="es-ES" b="0" i="1" smtClean="0">
                                  <a:latin typeface="Cambria Math" panose="02040503050406030204" pitchFamily="18" charset="0"/>
                                </a:rPr>
                                <m:t>1.5</m:t>
                              </m:r>
                            </m:e>
                          </m:d>
                          <m:r>
                            <a:rPr lang="es-ES" i="1">
                              <a:latin typeface="Cambria Math" panose="02040503050406030204" pitchFamily="18" charset="0"/>
                            </a:rPr>
                            <m:t>(</m:t>
                          </m:r>
                          <m:r>
                            <a:rPr lang="es-ES" b="0" i="1" smtClean="0">
                              <a:latin typeface="Cambria Math" panose="02040503050406030204" pitchFamily="18" charset="0"/>
                            </a:rPr>
                            <m:t>30</m:t>
                          </m:r>
                          <m:r>
                            <a:rPr lang="es-ES" i="1">
                              <a:latin typeface="Cambria Math" panose="02040503050406030204" pitchFamily="18" charset="0"/>
                            </a:rPr>
                            <m:t>)</m:t>
                          </m:r>
                        </m:num>
                        <m:den>
                          <m:r>
                            <a:rPr lang="es-ES" b="0" i="1" smtClean="0">
                              <a:latin typeface="Cambria Math" panose="02040503050406030204" pitchFamily="18" charset="0"/>
                            </a:rPr>
                            <m:t>45</m:t>
                          </m:r>
                        </m:den>
                      </m:f>
                      <m:r>
                        <a:rPr lang="es-ES" b="0" i="1" smtClean="0">
                          <a:latin typeface="Cambria Math" panose="02040503050406030204" pitchFamily="18" charset="0"/>
                        </a:rPr>
                        <m:t>=1</m:t>
                      </m:r>
                    </m:oMath>
                  </m:oMathPara>
                </a14:m>
                <a:endParaRPr lang="es-CR" dirty="0">
                  <a:latin typeface="Futura Lt BT" panose="020B0402020204020303" pitchFamily="34" charset="0"/>
                </a:endParaRPr>
              </a:p>
              <a:p>
                <a:endParaRPr lang="es-CR" sz="2000" dirty="0">
                  <a:latin typeface="Futura Lt BT" panose="020B0402020204020303" pitchFamily="34" charset="0"/>
                </a:endParaRPr>
              </a:p>
              <a:p>
                <a:r>
                  <a:rPr lang="es-ES" dirty="0">
                    <a:latin typeface="Futura Lt BT" panose="020B0402020204020303" pitchFamily="34" charset="0"/>
                  </a:rPr>
                  <a:t>                                       	        Cuando se cumple la PAA</a:t>
                </a:r>
              </a:p>
              <a:p>
                <a:endParaRPr lang="es-CR" dirty="0">
                  <a:latin typeface="Futura Lt BT" panose="020B0402020204020303" pitchFamily="34" charset="0"/>
                </a:endParaRPr>
              </a:p>
              <a:p>
                <a:pPr/>
                <a14:m>
                  <m:oMathPara xmlns:m="http://schemas.openxmlformats.org/officeDocument/2006/math">
                    <m:oMathParaPr>
                      <m:jc m:val="centerGroup"/>
                    </m:oMathParaPr>
                    <m:oMath xmlns:m="http://schemas.openxmlformats.org/officeDocument/2006/math">
                      <m:sSub>
                        <m:sSubPr>
                          <m:ctrlPr>
                            <a:rPr lang="es-CR" sz="1600" i="1" smtClean="0">
                              <a:latin typeface="Cambria Math" panose="02040503050406030204" pitchFamily="18" charset="0"/>
                            </a:rPr>
                          </m:ctrlPr>
                        </m:sSubPr>
                        <m:e>
                          <m:r>
                            <a:rPr lang="es-ES" sz="1600" i="1">
                              <a:latin typeface="Cambria Math" panose="02040503050406030204" pitchFamily="18" charset="0"/>
                            </a:rPr>
                            <m:t>𝑇𝐶𝑅</m:t>
                          </m:r>
                        </m:e>
                        <m:sub>
                          <m:r>
                            <a:rPr lang="es-ES" sz="1600" i="1">
                              <a:latin typeface="Cambria Math" panose="02040503050406030204" pitchFamily="18" charset="0"/>
                            </a:rPr>
                            <m:t>𝑎</m:t>
                          </m:r>
                        </m:sub>
                      </m:sSub>
                      <m:r>
                        <a:rPr lang="es-ES" sz="1600" i="1">
                          <a:latin typeface="Cambria Math" panose="02040503050406030204" pitchFamily="18" charset="0"/>
                        </a:rPr>
                        <m:t>=</m:t>
                      </m:r>
                      <m:f>
                        <m:fPr>
                          <m:ctrlPr>
                            <a:rPr lang="es-CR" sz="1600" i="1">
                              <a:latin typeface="Cambria Math" panose="02040503050406030204" pitchFamily="18" charset="0"/>
                            </a:rPr>
                          </m:ctrlPr>
                        </m:fPr>
                        <m:num>
                          <m:d>
                            <m:dPr>
                              <m:ctrlPr>
                                <a:rPr lang="es-CR" sz="1600" i="1">
                                  <a:latin typeface="Cambria Math" panose="02040503050406030204" pitchFamily="18" charset="0"/>
                                </a:rPr>
                              </m:ctrlPr>
                            </m:dPr>
                            <m:e>
                              <m:sSub>
                                <m:sSubPr>
                                  <m:ctrlPr>
                                    <a:rPr lang="es-CR" sz="1600" i="1">
                                      <a:latin typeface="Cambria Math" panose="02040503050406030204" pitchFamily="18" charset="0"/>
                                    </a:rPr>
                                  </m:ctrlPr>
                                </m:sSubPr>
                                <m:e>
                                  <m:r>
                                    <a:rPr lang="es-ES" sz="1600" i="1">
                                      <a:latin typeface="Cambria Math" panose="02040503050406030204" pitchFamily="18" charset="0"/>
                                    </a:rPr>
                                    <m:t>𝑇𝐶𝑁</m:t>
                                  </m:r>
                                </m:e>
                                <m:sub>
                                  <m:r>
                                    <a:rPr lang="es-ES" sz="1600" i="1">
                                      <a:latin typeface="Cambria Math" panose="02040503050406030204" pitchFamily="18" charset="0"/>
                                    </a:rPr>
                                    <m:t>𝑎</m:t>
                                  </m:r>
                                  <m:r>
                                    <a:rPr lang="es-ES" sz="1600" i="1">
                                      <a:latin typeface="Cambria Math" panose="02040503050406030204" pitchFamily="18" charset="0"/>
                                    </a:rPr>
                                    <m:t>/</m:t>
                                  </m:r>
                                  <m:r>
                                    <a:rPr lang="es-ES" sz="1600" i="1">
                                      <a:latin typeface="Cambria Math" panose="02040503050406030204" pitchFamily="18" charset="0"/>
                                    </a:rPr>
                                    <m:t>𝑏</m:t>
                                  </m:r>
                                </m:sub>
                              </m:sSub>
                              <m:r>
                                <a:rPr lang="es-ES" sz="1600" i="1">
                                  <a:latin typeface="Cambria Math" panose="02040503050406030204" pitchFamily="18" charset="0"/>
                                </a:rPr>
                                <m:t> </m:t>
                              </m:r>
                            </m:e>
                          </m:d>
                          <m:r>
                            <a:rPr lang="es-ES" sz="1600" i="1">
                              <a:latin typeface="Cambria Math" panose="02040503050406030204" pitchFamily="18" charset="0"/>
                            </a:rPr>
                            <m:t>(</m:t>
                          </m:r>
                          <m:sSub>
                            <m:sSubPr>
                              <m:ctrlPr>
                                <a:rPr lang="es-CR" sz="1600" i="1">
                                  <a:latin typeface="Cambria Math" panose="02040503050406030204" pitchFamily="18" charset="0"/>
                                </a:rPr>
                              </m:ctrlPr>
                            </m:sSubPr>
                            <m:e>
                              <m:r>
                                <a:rPr lang="es-ES" sz="1600" i="1">
                                  <a:latin typeface="Cambria Math" panose="02040503050406030204" pitchFamily="18" charset="0"/>
                                </a:rPr>
                                <m:t>𝑃</m:t>
                              </m:r>
                            </m:e>
                            <m:sub>
                              <m:r>
                                <a:rPr lang="es-ES" sz="1600" i="1">
                                  <a:latin typeface="Cambria Math" panose="02040503050406030204" pitchFamily="18" charset="0"/>
                                </a:rPr>
                                <m:t>𝑏</m:t>
                              </m:r>
                            </m:sub>
                          </m:sSub>
                          <m:r>
                            <a:rPr lang="es-ES" sz="1600" i="1">
                              <a:latin typeface="Cambria Math" panose="02040503050406030204" pitchFamily="18" charset="0"/>
                            </a:rPr>
                            <m:t>)</m:t>
                          </m:r>
                        </m:num>
                        <m:den>
                          <m:sSub>
                            <m:sSubPr>
                              <m:ctrlPr>
                                <a:rPr lang="es-CR" sz="1600" i="1">
                                  <a:latin typeface="Cambria Math" panose="02040503050406030204" pitchFamily="18" charset="0"/>
                                </a:rPr>
                              </m:ctrlPr>
                            </m:sSubPr>
                            <m:e>
                              <m:r>
                                <a:rPr lang="es-ES" sz="1600" i="1">
                                  <a:latin typeface="Cambria Math" panose="02040503050406030204" pitchFamily="18" charset="0"/>
                                </a:rPr>
                                <m:t>𝑃</m:t>
                              </m:r>
                            </m:e>
                            <m:sub>
                              <m:r>
                                <a:rPr lang="es-ES" sz="1600" i="1">
                                  <a:latin typeface="Cambria Math" panose="02040503050406030204" pitchFamily="18" charset="0"/>
                                </a:rPr>
                                <m:t>𝑎</m:t>
                              </m:r>
                            </m:sub>
                          </m:sSub>
                        </m:den>
                      </m:f>
                    </m:oMath>
                  </m:oMathPara>
                </a14:m>
                <a:endParaRPr lang="es-CR" dirty="0"/>
              </a:p>
              <a:p>
                <a:endParaRPr lang="es-CR" dirty="0"/>
              </a:p>
              <a:p>
                <a:r>
                  <a:rPr lang="es-ES" dirty="0"/>
                  <a:t>Aumentos del TCR se interpretan como depreciaciones reales. Disminuciones del TCR implica apreciaciones reales. </a:t>
                </a:r>
                <a:endParaRPr lang="es-CR" dirty="0"/>
              </a:p>
              <a:p>
                <a:endParaRPr lang="es-CR" dirty="0"/>
              </a:p>
              <a:p>
                <a:endParaRPr lang="es-CR" dirty="0"/>
              </a:p>
              <a:p>
                <a:endParaRPr lang="es-CR" dirty="0"/>
              </a:p>
              <a:p>
                <a:pPr algn="just"/>
                <a:endParaRPr lang="es-ES" sz="2000" b="1" dirty="0">
                  <a:latin typeface="Futura Lt BT" panose="020B0402020204020303" pitchFamily="34" charset="0"/>
                </a:endParaRPr>
              </a:p>
            </p:txBody>
          </p:sp>
        </mc:Choice>
        <mc:Fallback>
          <p:sp>
            <p:nvSpPr>
              <p:cNvPr id="6" name="CuadroTexto 5">
                <a:extLst>
                  <a:ext uri="{FF2B5EF4-FFF2-40B4-BE49-F238E27FC236}">
                    <a16:creationId xmlns:a16="http://schemas.microsoft.com/office/drawing/2014/main" id="{827E7ADD-C2CB-EF1E-2397-54E8657D86FE}"/>
                  </a:ext>
                </a:extLst>
              </p:cNvPr>
              <p:cNvSpPr txBox="1">
                <a:spLocks noRot="1" noChangeAspect="1" noMove="1" noResize="1" noEditPoints="1" noAdjustHandles="1" noChangeArrowheads="1" noChangeShapeType="1" noTextEdit="1"/>
              </p:cNvSpPr>
              <p:nvPr/>
            </p:nvSpPr>
            <p:spPr>
              <a:xfrm>
                <a:off x="0" y="1133415"/>
                <a:ext cx="9006840" cy="6450612"/>
              </a:xfrm>
              <a:prstGeom prst="rect">
                <a:avLst/>
              </a:prstGeom>
              <a:blipFill>
                <a:blip r:embed="rId3"/>
                <a:stretch>
                  <a:fillRect l="-677" t="-567" r="-609"/>
                </a:stretch>
              </a:blipFill>
            </p:spPr>
            <p:txBody>
              <a:bodyPr/>
              <a:lstStyle/>
              <a:p>
                <a:r>
                  <a:rPr lang="es-CR">
                    <a:noFill/>
                  </a:rPr>
                  <a:t> </a:t>
                </a:r>
              </a:p>
            </p:txBody>
          </p:sp>
        </mc:Fallback>
      </mc:AlternateContent>
      <p:sp>
        <p:nvSpPr>
          <p:cNvPr id="3" name="Flecha: hacia arriba 2">
            <a:extLst>
              <a:ext uri="{FF2B5EF4-FFF2-40B4-BE49-F238E27FC236}">
                <a16:creationId xmlns:a16="http://schemas.microsoft.com/office/drawing/2014/main" id="{DE99A0A7-6728-8AC1-5153-6ADF69617C6C}"/>
              </a:ext>
            </a:extLst>
          </p:cNvPr>
          <p:cNvSpPr/>
          <p:nvPr/>
        </p:nvSpPr>
        <p:spPr>
          <a:xfrm>
            <a:off x="2900677" y="5083800"/>
            <a:ext cx="213360" cy="350520"/>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Flecha: hacia arriba 3">
            <a:extLst>
              <a:ext uri="{FF2B5EF4-FFF2-40B4-BE49-F238E27FC236}">
                <a16:creationId xmlns:a16="http://schemas.microsoft.com/office/drawing/2014/main" id="{FA842DCB-2CEE-DA0F-CF91-B9CE658309EA}"/>
              </a:ext>
            </a:extLst>
          </p:cNvPr>
          <p:cNvSpPr/>
          <p:nvPr/>
        </p:nvSpPr>
        <p:spPr>
          <a:xfrm rot="10800000">
            <a:off x="3205479" y="5083800"/>
            <a:ext cx="213360" cy="350520"/>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64405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345F4151-C601-4E52-B444-463A4C3D5F35}"/>
              </a:ext>
            </a:extLst>
          </p:cNvPr>
          <p:cNvSpPr txBox="1"/>
          <p:nvPr/>
        </p:nvSpPr>
        <p:spPr>
          <a:xfrm>
            <a:off x="381000" y="274320"/>
            <a:ext cx="9144000" cy="584775"/>
          </a:xfrm>
          <a:prstGeom prst="rect">
            <a:avLst/>
          </a:prstGeom>
          <a:noFill/>
        </p:spPr>
        <p:txBody>
          <a:bodyPr wrap="square" rtlCol="0">
            <a:spAutoFit/>
          </a:bodyPr>
          <a:lstStyle/>
          <a:p>
            <a:r>
              <a:rPr lang="es-US" sz="3200" b="1" dirty="0">
                <a:latin typeface="Futura Lt BT" panose="020B0402020204020303" pitchFamily="34" charset="0"/>
              </a:rPr>
              <a:t>¿</a:t>
            </a:r>
            <a:r>
              <a:rPr lang="es-ES" sz="3200" b="1" dirty="0">
                <a:latin typeface="Futura Lt BT" panose="020B0402020204020303" pitchFamily="34" charset="0"/>
              </a:rPr>
              <a:t>De que dependen los movimientos del TCR</a:t>
            </a:r>
            <a:r>
              <a:rPr lang="es-US" sz="3200" b="1" dirty="0">
                <a:latin typeface="Futura Lt BT" panose="020B0402020204020303" pitchFamily="34" charset="0"/>
              </a:rPr>
              <a:t>?</a:t>
            </a:r>
          </a:p>
        </p:txBody>
      </p:sp>
      <p:sp>
        <p:nvSpPr>
          <p:cNvPr id="6" name="CuadroTexto 5">
            <a:extLst>
              <a:ext uri="{FF2B5EF4-FFF2-40B4-BE49-F238E27FC236}">
                <a16:creationId xmlns:a16="http://schemas.microsoft.com/office/drawing/2014/main" id="{34B3231B-DB84-F766-108C-9A9F9C9BFA90}"/>
              </a:ext>
            </a:extLst>
          </p:cNvPr>
          <p:cNvSpPr txBox="1"/>
          <p:nvPr/>
        </p:nvSpPr>
        <p:spPr>
          <a:xfrm>
            <a:off x="137160" y="1377255"/>
            <a:ext cx="9006840" cy="3539430"/>
          </a:xfrm>
          <a:prstGeom prst="rect">
            <a:avLst/>
          </a:prstGeom>
          <a:noFill/>
        </p:spPr>
        <p:txBody>
          <a:bodyPr wrap="square">
            <a:spAutoFit/>
          </a:bodyPr>
          <a:lstStyle/>
          <a:p>
            <a:pPr marL="342900" indent="-342900">
              <a:buFont typeface="Arial" panose="020B0604020202020204" pitchFamily="34" charset="0"/>
              <a:buChar char="•"/>
            </a:pPr>
            <a:r>
              <a:rPr lang="es-ES" sz="2000" dirty="0">
                <a:latin typeface="Futura Lt BT" panose="020B0402020204020303" pitchFamily="34" charset="0"/>
              </a:rPr>
              <a:t>Del nivel interno de precios interno y externo.</a:t>
            </a:r>
          </a:p>
          <a:p>
            <a:pPr marL="342900" indent="-342900">
              <a:buFont typeface="Arial" panose="020B0604020202020204" pitchFamily="34" charset="0"/>
              <a:buChar char="•"/>
            </a:pPr>
            <a:r>
              <a:rPr lang="es-ES" sz="2000" dirty="0">
                <a:latin typeface="Futura Lt BT" panose="020B0402020204020303" pitchFamily="34" charset="0"/>
              </a:rPr>
              <a:t>Tipo de cambio nominal.</a:t>
            </a:r>
          </a:p>
          <a:p>
            <a:pPr marL="342900" indent="-342900">
              <a:buFont typeface="Arial" panose="020B0604020202020204" pitchFamily="34" charset="0"/>
              <a:buChar char="•"/>
            </a:pPr>
            <a:r>
              <a:rPr lang="es-ES" sz="2000" dirty="0">
                <a:latin typeface="Futura Lt BT" panose="020B0402020204020303" pitchFamily="34" charset="0"/>
              </a:rPr>
              <a:t>También el TCR depende de las condiciones de  oferta y  demanda.</a:t>
            </a:r>
          </a:p>
          <a:p>
            <a:pPr marL="342900" indent="-342900">
              <a:buFont typeface="Arial" panose="020B0604020202020204" pitchFamily="34" charset="0"/>
              <a:buChar char="•"/>
            </a:pPr>
            <a:r>
              <a:rPr lang="es-ES" sz="2000" dirty="0">
                <a:latin typeface="Futura Lt BT" panose="020B0402020204020303" pitchFamily="34" charset="0"/>
              </a:rPr>
              <a:t>También se ve afectado por la productividad.</a:t>
            </a:r>
          </a:p>
          <a:p>
            <a:endParaRPr lang="es-ES" sz="2000" dirty="0">
              <a:latin typeface="Futura Lt BT" panose="020B0402020204020303" pitchFamily="34"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r>
              <a:rPr lang="es-ES" sz="1800" kern="100" dirty="0">
                <a:effectLst/>
                <a:latin typeface="Aptos" panose="020B0004020202020204" pitchFamily="34" charset="0"/>
                <a:ea typeface="Times New Roman" panose="02020603050405020304" pitchFamily="18" charset="0"/>
                <a:cs typeface="Times New Roman" panose="02020603050405020304" pitchFamily="18" charset="0"/>
              </a:rPr>
              <a:t>			</a:t>
            </a:r>
            <a:r>
              <a:rPr lang="es-ES" sz="2400" b="1" kern="100" dirty="0">
                <a:effectLst/>
                <a:latin typeface="Aptos" panose="020B0004020202020204" pitchFamily="34" charset="0"/>
                <a:ea typeface="Times New Roman" panose="02020603050405020304" pitchFamily="18" charset="0"/>
                <a:cs typeface="Times New Roman" panose="02020603050405020304" pitchFamily="18" charset="0"/>
                <a:hlinkClick r:id="rId3" action="ppaction://hlinkfile"/>
              </a:rPr>
              <a:t>Ejercicio de TCR</a:t>
            </a:r>
            <a:endParaRPr lang="es-CR" sz="18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2000" dirty="0">
              <a:latin typeface="Futura Lt BT" panose="020B0402020204020303" pitchFamily="34" charset="0"/>
            </a:endParaRPr>
          </a:p>
          <a:p>
            <a:endParaRPr lang="es-ES" sz="2000" dirty="0">
              <a:latin typeface="Futura Lt BT" panose="020B0402020204020303" pitchFamily="34" charset="0"/>
            </a:endParaRPr>
          </a:p>
          <a:p>
            <a:r>
              <a:rPr lang="es-ES" sz="2000" dirty="0">
                <a:latin typeface="Futura Lt BT" panose="020B0402020204020303" pitchFamily="34" charset="0"/>
              </a:rPr>
              <a:t> </a:t>
            </a:r>
          </a:p>
        </p:txBody>
      </p:sp>
    </p:spTree>
    <p:extLst>
      <p:ext uri="{BB962C8B-B14F-4D97-AF65-F5344CB8AC3E}">
        <p14:creationId xmlns:p14="http://schemas.microsoft.com/office/powerpoint/2010/main" val="30283733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17213</TotalTime>
  <Words>1225</Words>
  <Application>Microsoft Office PowerPoint</Application>
  <PresentationFormat>Carta (216 x 279 mm)</PresentationFormat>
  <Paragraphs>208</Paragraphs>
  <Slides>20</Slides>
  <Notes>18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Aptos</vt:lpstr>
      <vt:lpstr>Arial</vt:lpstr>
      <vt:lpstr>Calibri</vt:lpstr>
      <vt:lpstr>Cambria Math</vt:lpstr>
      <vt:lpstr>Futura Lt BT</vt:lpstr>
      <vt:lpstr>Futura Md BT</vt:lpstr>
      <vt:lpstr>Tema de Office</vt:lpstr>
      <vt:lpstr>Índice de tipo de cambio efectivo real   ¿Qué es?  ¿Cómo se utiliza?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Índice de tipo de cambio efectivo real   ¿Qué es?  ¿Cómo se utiliza?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Mejía Vindell, María José</dc:creator>
  <cp:lastModifiedBy>Wilfredo A. Díaz Cruz</cp:lastModifiedBy>
  <cp:revision>146</cp:revision>
  <cp:lastPrinted>2020-10-05T03:48:37Z</cp:lastPrinted>
  <dcterms:created xsi:type="dcterms:W3CDTF">2018-12-12T16:01:03Z</dcterms:created>
  <dcterms:modified xsi:type="dcterms:W3CDTF">2024-11-12T15:22:48Z</dcterms:modified>
</cp:coreProperties>
</file>